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9B393"/>
    <a:srgbClr val="00FFCC"/>
    <a:srgbClr val="02BF3D"/>
    <a:srgbClr val="0CEAC0"/>
    <a:srgbClr val="0EE885"/>
    <a:srgbClr val="FED46A"/>
    <a:srgbClr val="654B01"/>
    <a:srgbClr val="2038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中等深淺樣式 2 - 輔色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51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A0E04A-B13A-4047-9B9B-EC902CC8F47F}" type="datetimeFigureOut">
              <a:rPr lang="zh-TW" altLang="en-US" smtClean="0"/>
              <a:t>2024/11/21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5E131F-8FF1-4132-894B-D7925080FAB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120167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DDFC6B1-31D6-4341-8D48-CD957C5C40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B63DBFC9-0BD1-4A44-842B-10F9D130C4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3775D74-85C5-4F38-8878-69BFB7A09E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F6A70-AE2C-459F-9A1B-A1FD79A5616C}" type="datetime1">
              <a:rPr lang="zh-TW" altLang="en-US" smtClean="0"/>
              <a:t>2024/11/21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4804833-45D1-4571-980D-C2B1C155A4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3E2AE27-0161-40BA-8F9F-AE0D4E72AC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95EBD0-53CB-4A76-B24E-6BC3F313E34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9606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A46B70D-1A0F-4CC0-91F6-0BFDB397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5E190BE8-7426-4A8D-89B3-24F2527F8E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D85FD07-ADFA-4F27-8BD8-6B429A832A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F0F3D-17E2-444D-A0EE-7AE583D30884}" type="datetime1">
              <a:rPr lang="zh-TW" altLang="en-US" smtClean="0"/>
              <a:t>2024/11/21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D71F4F1-DCD2-49B1-9C2E-05C8E852EB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91F23C9-3C8F-45AB-A15A-85F5A30D8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95EBD0-53CB-4A76-B24E-6BC3F313E34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329280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0DAB283E-9C3A-4B4D-95B1-2C197CC310A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EAB87DF9-2F56-4007-BD94-86F4D491EB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16F2156-D20D-46BE-8382-3BA7A79B7F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53D6A-D6ED-4CD3-9615-C7C4C41450D2}" type="datetime1">
              <a:rPr lang="zh-TW" altLang="en-US" smtClean="0"/>
              <a:t>2024/11/21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7A6FA35-6F55-4C99-B27A-B7226E7386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B239FDA-A9D3-4108-A2BB-E186CBE227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95EBD0-53CB-4A76-B24E-6BC3F313E34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438192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F7EEB09-C6FC-43E7-96B2-4EBE1DD2BE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6E8A800-0B06-403E-BE96-7EC757DEDE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223C51C-8750-4893-8B31-C213DE35F5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9C71FC-273E-483A-A191-3663E08881C3}" type="datetime1">
              <a:rPr lang="zh-TW" altLang="en-US" smtClean="0"/>
              <a:t>2024/11/21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1365AC0-13C3-4B6B-A2AB-D113AC730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0B9F1F2-DCF2-4C6E-981A-B516DBB5E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95EBD0-53CB-4A76-B24E-6BC3F313E34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174274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0584EBC-D271-4261-A18F-A45E1805B8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7194C28-96D2-41C5-83C6-D6137A978E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FA6BDA1-58E1-4121-BD34-B8C04FE119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E00A5-D3BD-4657-A9C9-CF5995253B92}" type="datetime1">
              <a:rPr lang="zh-TW" altLang="en-US" smtClean="0"/>
              <a:t>2024/11/21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A7FE8DC-BBF0-4DB3-9326-71CDB859C6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B75733A-6251-4742-A857-321AE68E9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95EBD0-53CB-4A76-B24E-6BC3F313E34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202215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22DBC4E-76EE-4B09-B423-9502B7CDB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674F686-37F8-4F81-BCD6-9283E591DA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8B55E4CA-6F48-4621-9CF5-6EA1112580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88865855-9AB3-4304-87BD-F1F9F80E6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84D99-A4EA-4AE7-B7DC-1514CDBCA847}" type="datetime1">
              <a:rPr lang="zh-TW" altLang="en-US" smtClean="0"/>
              <a:t>2024/11/21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AAB36437-895E-4130-BB86-7CC2341E13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C0634A4-FE88-48B0-9A8F-676B6685F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95EBD0-53CB-4A76-B24E-6BC3F313E34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11687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EB4B820-0A9B-4DB8-BC41-95689A2C01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D4EC2E5A-B1AD-4408-BC2C-560D2C7628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23CF59EA-D64D-49DF-BAB4-6413E031CC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8B3F2F16-FC54-483B-BF07-061934FD78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EB6ACB24-C508-4948-8929-D4BEB8526A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BC492FB3-E715-4869-9B7F-4076A3AAB3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89E0D0-255B-4F1C-955E-E9CE276BF4C2}" type="datetime1">
              <a:rPr lang="zh-TW" altLang="en-US" smtClean="0"/>
              <a:t>2024/11/21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0B91E0E0-6F4C-4350-9EB5-5FFE6098D3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D6DBC344-7542-4946-8C62-9210CA72B1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95EBD0-53CB-4A76-B24E-6BC3F313E34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031799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31C1840-348D-4378-BC6D-E0F6A5988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D4A9E8AC-D5A1-48AF-BCE0-8CDCB71D43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C2873-59CA-46E0-BDAC-DABB61EE3391}" type="datetime1">
              <a:rPr lang="zh-TW" altLang="en-US" smtClean="0"/>
              <a:t>2024/11/21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9DF94557-9507-4F9C-AA5A-1617BD63A1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27EFF8E-D12D-415C-AFB5-82DD45EDD6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95EBD0-53CB-4A76-B24E-6BC3F313E34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725423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583B8B8F-FA1E-4886-AEAB-EEBF4D95C7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7F6A5-1896-4591-8FC9-CA16FB5E6C10}" type="datetime1">
              <a:rPr lang="zh-TW" altLang="en-US" smtClean="0"/>
              <a:t>2024/11/21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DE1B92F4-412C-41E2-BC0C-5C6A92E9A3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F95CA3F-E864-4058-985A-2443F1C0E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95EBD0-53CB-4A76-B24E-6BC3F313E34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166039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0F60E3E-41AB-4CD8-A18C-B51D82952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26F88F9-BE26-4002-88E5-796C9D6F8D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F8427400-A06E-4354-B230-36598B0E6D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529FDA78-DE73-45C8-89B7-8E3BD6F89F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502E1-006C-4740-8283-C1AD9DC93FEC}" type="datetime1">
              <a:rPr lang="zh-TW" altLang="en-US" smtClean="0"/>
              <a:t>2024/11/21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D7E491EA-345C-49DB-9383-5C9690CB86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03D68989-5B64-4263-8FB8-086D54A48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95EBD0-53CB-4A76-B24E-6BC3F313E34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450587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A281562-5306-4B13-9803-5AC9F3F0B3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83D39301-C93A-4F2E-98FF-C3B1CD1052C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2BE2B94B-6D12-4EF1-AF47-EE24D7C595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509C259C-5686-432F-9670-25A1C1C37E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36E43-00B8-409F-8CDC-367E5EA6C7A9}" type="datetime1">
              <a:rPr lang="zh-TW" altLang="en-US" smtClean="0"/>
              <a:t>2024/11/21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38139940-560E-43B8-AA93-835CF7076C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CD8B335F-6E32-4582-91C3-77FFFA20B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95EBD0-53CB-4A76-B24E-6BC3F313E34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212171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92955F8F-A6B6-48FA-8577-5F0F2A762B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E871878-D26D-45B0-8982-AE8A3DB3F8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09040D3-7CF9-4B81-A782-F5CD254234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76F2C4-E6B3-46BA-AAFB-82697000A816}" type="datetime1">
              <a:rPr lang="zh-TW" altLang="en-US" smtClean="0"/>
              <a:t>2024/11/21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F0FA93C-EB3D-4CC6-858B-A30C84905A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10EF0DF-ACE3-4D59-B0B8-0AE1A1575C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95EBD0-53CB-4A76-B24E-6BC3F313E34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351740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gif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1486F97-BAF7-42AD-B514-C9DC7847CD7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8B156CF5-3FD9-4894-A800-BBC850D5D00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083D9F7-868F-46C5-B3DE-C970C7137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95EBD0-53CB-4A76-B24E-6BC3F313E348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202460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>
            <a:extLst>
              <a:ext uri="{FF2B5EF4-FFF2-40B4-BE49-F238E27FC236}">
                <a16:creationId xmlns:a16="http://schemas.microsoft.com/office/drawing/2014/main" id="{DD0536F0-BDE1-454F-B502-1FF26D9818F0}"/>
              </a:ext>
            </a:extLst>
          </p:cNvPr>
          <p:cNvSpPr/>
          <p:nvPr/>
        </p:nvSpPr>
        <p:spPr>
          <a:xfrm>
            <a:off x="-1" y="296333"/>
            <a:ext cx="10126133" cy="89501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A42BA068-AE82-4DCF-8B7E-D873E79418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733" y="110595"/>
            <a:ext cx="10515600" cy="1325563"/>
          </a:xfrm>
        </p:spPr>
        <p:txBody>
          <a:bodyPr/>
          <a:lstStyle/>
          <a:p>
            <a:r>
              <a:rPr lang="en-US" altLang="zh-TW" b="1" dirty="0">
                <a:solidFill>
                  <a:srgbClr val="00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Mobile Robots &amp; Navigation</a:t>
            </a:r>
            <a:endParaRPr lang="zh-TW" altLang="en-US" b="1" dirty="0">
              <a:solidFill>
                <a:srgbClr val="00FFC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92B6793-EAF5-45BD-A468-FDBA95904E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5109" y="1476820"/>
            <a:ext cx="5185042" cy="416385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Have  you ever…?</a:t>
            </a:r>
          </a:p>
          <a:p>
            <a:pPr>
              <a:lnSpc>
                <a:spcPct val="150000"/>
              </a:lnSpc>
            </a:pPr>
            <a:r>
              <a:rPr lang="en-US" altLang="zh-TW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Seen service robots</a:t>
            </a:r>
          </a:p>
          <a:p>
            <a:pPr>
              <a:lnSpc>
                <a:spcPct val="150000"/>
              </a:lnSpc>
            </a:pPr>
            <a:r>
              <a:rPr lang="en-US" altLang="zh-TW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Used cleaning robots</a:t>
            </a:r>
          </a:p>
          <a:p>
            <a:pPr marL="0" indent="0">
              <a:buNone/>
            </a:pPr>
            <a:r>
              <a:rPr lang="en-US" altLang="zh-TW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They have changed our world !</a:t>
            </a:r>
          </a:p>
          <a:p>
            <a:r>
              <a:rPr lang="en-US" altLang="zh-TW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Hospitals</a:t>
            </a:r>
          </a:p>
          <a:p>
            <a:r>
              <a:rPr lang="en-US" altLang="zh-TW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Factories</a:t>
            </a:r>
          </a:p>
          <a:p>
            <a:r>
              <a:rPr lang="en-US" altLang="zh-TW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Military</a:t>
            </a:r>
          </a:p>
          <a:p>
            <a:r>
              <a:rPr lang="en-US" altLang="zh-TW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others…</a:t>
            </a:r>
            <a:endParaRPr lang="zh-TW" altLang="en-US" sz="240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  <a:p>
            <a:pPr marL="0" indent="0">
              <a:buNone/>
            </a:pPr>
            <a:endParaRPr lang="zh-TW" altLang="en-US" sz="240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1026" name="Picture 2" descr="Blog - Sebótica">
            <a:extLst>
              <a:ext uri="{FF2B5EF4-FFF2-40B4-BE49-F238E27FC236}">
                <a16:creationId xmlns:a16="http://schemas.microsoft.com/office/drawing/2014/main" id="{A90564D5-CB68-4760-989C-95C208B369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97"/>
          <a:stretch/>
        </p:blipFill>
        <p:spPr bwMode="auto">
          <a:xfrm>
            <a:off x="8784166" y="1304744"/>
            <a:ext cx="1482461" cy="1954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he 6 Best Self-Emptying Robot Vacuums of 2024, Tested and Reviewed">
            <a:extLst>
              <a:ext uri="{FF2B5EF4-FFF2-40B4-BE49-F238E27FC236}">
                <a16:creationId xmlns:a16="http://schemas.microsoft.com/office/drawing/2014/main" id="{2F1AE4D3-C807-4A95-BCEE-39724BAE64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0449" y="1506814"/>
            <a:ext cx="3009900" cy="200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BC41A7FA-A63B-4D70-9322-0788C679D1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0" y="2165350"/>
            <a:ext cx="3369733" cy="2527300"/>
          </a:xfrm>
          <a:prstGeom prst="rect">
            <a:avLst/>
          </a:prstGeom>
        </p:spPr>
      </p:pic>
      <p:pic>
        <p:nvPicPr>
          <p:cNvPr id="1032" name="Picture 8" descr="Mobile Robotics Applications for your Industry | Robotnik ®">
            <a:extLst>
              <a:ext uri="{FF2B5EF4-FFF2-40B4-BE49-F238E27FC236}">
                <a16:creationId xmlns:a16="http://schemas.microsoft.com/office/drawing/2014/main" id="{F4EAFACF-B2AD-4BBE-B6BA-7E00073C09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1734" y="2663541"/>
            <a:ext cx="3810000" cy="253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D0CC555E-1ADB-47BE-8D67-3EF3313340C5}"/>
              </a:ext>
            </a:extLst>
          </p:cNvPr>
          <p:cNvSpPr txBox="1"/>
          <p:nvPr/>
        </p:nvSpPr>
        <p:spPr>
          <a:xfrm>
            <a:off x="1608668" y="5681336"/>
            <a:ext cx="8974664" cy="646331"/>
          </a:xfrm>
          <a:prstGeom prst="rect">
            <a:avLst/>
          </a:prstGeom>
          <a:solidFill>
            <a:schemeClr val="tx1">
              <a:lumMod val="65000"/>
              <a:lumOff val="35000"/>
              <a:alpha val="74902"/>
            </a:schemeClr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r>
              <a:rPr lang="en-US" altLang="zh-TW" sz="3600" b="1" dirty="0">
                <a:solidFill>
                  <a:srgbClr val="00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Navigation is important for such robots!!</a:t>
            </a:r>
            <a:endParaRPr lang="zh-TW" altLang="en-US" sz="3600" b="1" dirty="0">
              <a:solidFill>
                <a:srgbClr val="00FFC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箭號: ＞形 19">
            <a:extLst>
              <a:ext uri="{FF2B5EF4-FFF2-40B4-BE49-F238E27FC236}">
                <a16:creationId xmlns:a16="http://schemas.microsoft.com/office/drawing/2014/main" id="{50D61A48-283C-409E-AB22-3720BEF4EEFD}"/>
              </a:ext>
            </a:extLst>
          </p:cNvPr>
          <p:cNvSpPr/>
          <p:nvPr/>
        </p:nvSpPr>
        <p:spPr>
          <a:xfrm>
            <a:off x="897465" y="6516327"/>
            <a:ext cx="2853268" cy="339194"/>
          </a:xfrm>
          <a:prstGeom prst="chevron">
            <a:avLst/>
          </a:prstGeom>
          <a:solidFill>
            <a:schemeClr val="bg2">
              <a:lumMod val="50000"/>
            </a:schemeClr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Introduction</a:t>
            </a:r>
            <a:endParaRPr lang="zh-TW" altLang="en-US" sz="2400" dirty="0"/>
          </a:p>
        </p:txBody>
      </p:sp>
      <p:sp>
        <p:nvSpPr>
          <p:cNvPr id="24" name="箭號: ＞形 23">
            <a:extLst>
              <a:ext uri="{FF2B5EF4-FFF2-40B4-BE49-F238E27FC236}">
                <a16:creationId xmlns:a16="http://schemas.microsoft.com/office/drawing/2014/main" id="{D710B92A-19B8-4463-BE96-F86016F03530}"/>
              </a:ext>
            </a:extLst>
          </p:cNvPr>
          <p:cNvSpPr/>
          <p:nvPr/>
        </p:nvSpPr>
        <p:spPr>
          <a:xfrm>
            <a:off x="3479798" y="6516327"/>
            <a:ext cx="2853268" cy="339194"/>
          </a:xfrm>
          <a:prstGeom prst="chevron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Method</a:t>
            </a:r>
            <a:endParaRPr lang="zh-TW" altLang="en-US" sz="2400" dirty="0"/>
          </a:p>
        </p:txBody>
      </p:sp>
      <p:sp>
        <p:nvSpPr>
          <p:cNvPr id="25" name="箭號: ＞形 24">
            <a:extLst>
              <a:ext uri="{FF2B5EF4-FFF2-40B4-BE49-F238E27FC236}">
                <a16:creationId xmlns:a16="http://schemas.microsoft.com/office/drawing/2014/main" id="{D1FCFA40-44B0-43E3-82AF-A295D5ADED39}"/>
              </a:ext>
            </a:extLst>
          </p:cNvPr>
          <p:cNvSpPr/>
          <p:nvPr/>
        </p:nvSpPr>
        <p:spPr>
          <a:xfrm>
            <a:off x="6062131" y="6516327"/>
            <a:ext cx="2853268" cy="339194"/>
          </a:xfrm>
          <a:prstGeom prst="chevron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Result</a:t>
            </a:r>
            <a:endParaRPr lang="zh-TW" altLang="en-US" sz="2400" dirty="0"/>
          </a:p>
        </p:txBody>
      </p:sp>
      <p:sp>
        <p:nvSpPr>
          <p:cNvPr id="26" name="箭號: ＞形 25">
            <a:extLst>
              <a:ext uri="{FF2B5EF4-FFF2-40B4-BE49-F238E27FC236}">
                <a16:creationId xmlns:a16="http://schemas.microsoft.com/office/drawing/2014/main" id="{34F9BBEA-B05B-4A02-8559-3B7C61D76F3F}"/>
              </a:ext>
            </a:extLst>
          </p:cNvPr>
          <p:cNvSpPr/>
          <p:nvPr/>
        </p:nvSpPr>
        <p:spPr>
          <a:xfrm>
            <a:off x="8644464" y="6516327"/>
            <a:ext cx="2853268" cy="339194"/>
          </a:xfrm>
          <a:prstGeom prst="chevron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Conclusion</a:t>
            </a:r>
            <a:endParaRPr lang="zh-TW" altLang="en-US" sz="2400" dirty="0"/>
          </a:p>
        </p:txBody>
      </p:sp>
      <p:sp>
        <p:nvSpPr>
          <p:cNvPr id="21" name="投影片編號版面配置區 20">
            <a:extLst>
              <a:ext uri="{FF2B5EF4-FFF2-40B4-BE49-F238E27FC236}">
                <a16:creationId xmlns:a16="http://schemas.microsoft.com/office/drawing/2014/main" id="{0F821DD2-F4A2-48B8-B587-355641F09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17867" y="6390222"/>
            <a:ext cx="279400" cy="365125"/>
          </a:xfrm>
        </p:spPr>
        <p:txBody>
          <a:bodyPr/>
          <a:lstStyle/>
          <a:p>
            <a:fld id="{E595EBD0-53CB-4A76-B24E-6BC3F313E348}" type="slidenum">
              <a:rPr lang="zh-TW" altLang="en-US" smtClean="0"/>
              <a:t>2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716212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>
            <a:extLst>
              <a:ext uri="{FF2B5EF4-FFF2-40B4-BE49-F238E27FC236}">
                <a16:creationId xmlns:a16="http://schemas.microsoft.com/office/drawing/2014/main" id="{DD0536F0-BDE1-454F-B502-1FF26D9818F0}"/>
              </a:ext>
            </a:extLst>
          </p:cNvPr>
          <p:cNvSpPr/>
          <p:nvPr/>
        </p:nvSpPr>
        <p:spPr>
          <a:xfrm>
            <a:off x="-1" y="296333"/>
            <a:ext cx="10126133" cy="89501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A42BA068-AE82-4DCF-8B7E-D873E79418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733" y="110595"/>
            <a:ext cx="10515600" cy="1325563"/>
          </a:xfrm>
        </p:spPr>
        <p:txBody>
          <a:bodyPr/>
          <a:lstStyle/>
          <a:p>
            <a:r>
              <a:rPr lang="en-US" altLang="zh-TW" b="1" dirty="0">
                <a:solidFill>
                  <a:srgbClr val="00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Navigation System</a:t>
            </a:r>
            <a:endParaRPr lang="zh-TW" altLang="en-US" b="1" dirty="0">
              <a:solidFill>
                <a:srgbClr val="00FFC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箭號: ＞形 19">
            <a:extLst>
              <a:ext uri="{FF2B5EF4-FFF2-40B4-BE49-F238E27FC236}">
                <a16:creationId xmlns:a16="http://schemas.microsoft.com/office/drawing/2014/main" id="{50D61A48-283C-409E-AB22-3720BEF4EEFD}"/>
              </a:ext>
            </a:extLst>
          </p:cNvPr>
          <p:cNvSpPr/>
          <p:nvPr/>
        </p:nvSpPr>
        <p:spPr>
          <a:xfrm>
            <a:off x="897465" y="6516327"/>
            <a:ext cx="2853268" cy="339194"/>
          </a:xfrm>
          <a:prstGeom prst="chevron">
            <a:avLst/>
          </a:prstGeom>
          <a:solidFill>
            <a:schemeClr val="bg2">
              <a:lumMod val="50000"/>
            </a:schemeClr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Introduction</a:t>
            </a:r>
            <a:endParaRPr lang="zh-TW" altLang="en-US" sz="2400" dirty="0"/>
          </a:p>
        </p:txBody>
      </p:sp>
      <p:sp>
        <p:nvSpPr>
          <p:cNvPr id="24" name="箭號: ＞形 23">
            <a:extLst>
              <a:ext uri="{FF2B5EF4-FFF2-40B4-BE49-F238E27FC236}">
                <a16:creationId xmlns:a16="http://schemas.microsoft.com/office/drawing/2014/main" id="{D710B92A-19B8-4463-BE96-F86016F03530}"/>
              </a:ext>
            </a:extLst>
          </p:cNvPr>
          <p:cNvSpPr/>
          <p:nvPr/>
        </p:nvSpPr>
        <p:spPr>
          <a:xfrm>
            <a:off x="3479798" y="6516327"/>
            <a:ext cx="2853268" cy="339194"/>
          </a:xfrm>
          <a:prstGeom prst="chevron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Method</a:t>
            </a:r>
            <a:endParaRPr lang="zh-TW" altLang="en-US" sz="2400" dirty="0"/>
          </a:p>
        </p:txBody>
      </p:sp>
      <p:sp>
        <p:nvSpPr>
          <p:cNvPr id="25" name="箭號: ＞形 24">
            <a:extLst>
              <a:ext uri="{FF2B5EF4-FFF2-40B4-BE49-F238E27FC236}">
                <a16:creationId xmlns:a16="http://schemas.microsoft.com/office/drawing/2014/main" id="{D1FCFA40-44B0-43E3-82AF-A295D5ADED39}"/>
              </a:ext>
            </a:extLst>
          </p:cNvPr>
          <p:cNvSpPr/>
          <p:nvPr/>
        </p:nvSpPr>
        <p:spPr>
          <a:xfrm>
            <a:off x="6062131" y="6516327"/>
            <a:ext cx="2853268" cy="339194"/>
          </a:xfrm>
          <a:prstGeom prst="chevron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Result</a:t>
            </a:r>
            <a:endParaRPr lang="zh-TW" altLang="en-US" sz="2400" dirty="0"/>
          </a:p>
        </p:txBody>
      </p:sp>
      <p:sp>
        <p:nvSpPr>
          <p:cNvPr id="26" name="箭號: ＞形 25">
            <a:extLst>
              <a:ext uri="{FF2B5EF4-FFF2-40B4-BE49-F238E27FC236}">
                <a16:creationId xmlns:a16="http://schemas.microsoft.com/office/drawing/2014/main" id="{34F9BBEA-B05B-4A02-8559-3B7C61D76F3F}"/>
              </a:ext>
            </a:extLst>
          </p:cNvPr>
          <p:cNvSpPr/>
          <p:nvPr/>
        </p:nvSpPr>
        <p:spPr>
          <a:xfrm>
            <a:off x="8644464" y="6516327"/>
            <a:ext cx="2853268" cy="339194"/>
          </a:xfrm>
          <a:prstGeom prst="chevron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Conclusion</a:t>
            </a:r>
            <a:endParaRPr lang="zh-TW" altLang="en-US" sz="2400" dirty="0"/>
          </a:p>
        </p:txBody>
      </p:sp>
      <p:sp>
        <p:nvSpPr>
          <p:cNvPr id="21" name="投影片編號版面配置區 20">
            <a:extLst>
              <a:ext uri="{FF2B5EF4-FFF2-40B4-BE49-F238E27FC236}">
                <a16:creationId xmlns:a16="http://schemas.microsoft.com/office/drawing/2014/main" id="{0F821DD2-F4A2-48B8-B587-355641F09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17867" y="6390222"/>
            <a:ext cx="279400" cy="365125"/>
          </a:xfrm>
        </p:spPr>
        <p:txBody>
          <a:bodyPr/>
          <a:lstStyle/>
          <a:p>
            <a:fld id="{E595EBD0-53CB-4A76-B24E-6BC3F313E348}" type="slidenum">
              <a:rPr lang="zh-TW" altLang="en-US" smtClean="0"/>
              <a:t>3</a:t>
            </a:fld>
            <a:endParaRPr lang="zh-TW" altLang="en-US" dirty="0"/>
          </a:p>
        </p:txBody>
      </p:sp>
      <p:pic>
        <p:nvPicPr>
          <p:cNvPr id="12" name="內容版面配置區 11">
            <a:extLst>
              <a:ext uri="{FF2B5EF4-FFF2-40B4-BE49-F238E27FC236}">
                <a16:creationId xmlns:a16="http://schemas.microsoft.com/office/drawing/2014/main" id="{8AB13AC5-C19B-4083-89BD-4391805F30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64" t="7077" r="13746" b="10811"/>
          <a:stretch/>
        </p:blipFill>
        <p:spPr>
          <a:xfrm>
            <a:off x="1047109" y="2210450"/>
            <a:ext cx="3200404" cy="3170354"/>
          </a:xfrm>
        </p:spPr>
      </p:pic>
      <p:sp>
        <p:nvSpPr>
          <p:cNvPr id="13" name="橢圓 12">
            <a:extLst>
              <a:ext uri="{FF2B5EF4-FFF2-40B4-BE49-F238E27FC236}">
                <a16:creationId xmlns:a16="http://schemas.microsoft.com/office/drawing/2014/main" id="{2643D0D0-3881-4B3F-9969-EEE28E7013E3}"/>
              </a:ext>
            </a:extLst>
          </p:cNvPr>
          <p:cNvSpPr/>
          <p:nvPr/>
        </p:nvSpPr>
        <p:spPr>
          <a:xfrm>
            <a:off x="1047105" y="5129844"/>
            <a:ext cx="255912" cy="250960"/>
          </a:xfrm>
          <a:prstGeom prst="ellipse">
            <a:avLst/>
          </a:prstGeom>
          <a:noFill/>
          <a:ln w="38100">
            <a:solidFill>
              <a:srgbClr val="02BF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箭號: 向下 17">
            <a:extLst>
              <a:ext uri="{FF2B5EF4-FFF2-40B4-BE49-F238E27FC236}">
                <a16:creationId xmlns:a16="http://schemas.microsoft.com/office/drawing/2014/main" id="{EEC01642-FCCE-4220-A3AF-81E77F648992}"/>
              </a:ext>
            </a:extLst>
          </p:cNvPr>
          <p:cNvSpPr/>
          <p:nvPr/>
        </p:nvSpPr>
        <p:spPr>
          <a:xfrm>
            <a:off x="2711664" y="2034478"/>
            <a:ext cx="183935" cy="261743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60E05371-0C8F-43F7-A80B-653894361866}"/>
              </a:ext>
            </a:extLst>
          </p:cNvPr>
          <p:cNvCxnSpPr>
            <a:cxnSpLocks/>
          </p:cNvCxnSpPr>
          <p:nvPr/>
        </p:nvCxnSpPr>
        <p:spPr>
          <a:xfrm>
            <a:off x="5452533" y="2165350"/>
            <a:ext cx="0" cy="2228850"/>
          </a:xfrm>
          <a:prstGeom prst="line">
            <a:avLst/>
          </a:prstGeom>
          <a:ln w="28575">
            <a:solidFill>
              <a:srgbClr val="00FFCC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圖片 21">
            <a:extLst>
              <a:ext uri="{FF2B5EF4-FFF2-40B4-BE49-F238E27FC236}">
                <a16:creationId xmlns:a16="http://schemas.microsoft.com/office/drawing/2014/main" id="{54897C30-1C05-472B-B827-592C18E99B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2208" y="4715932"/>
            <a:ext cx="1644423" cy="1644423"/>
          </a:xfrm>
          <a:prstGeom prst="rect">
            <a:avLst/>
          </a:prstGeom>
        </p:spPr>
      </p:pic>
      <p:pic>
        <p:nvPicPr>
          <p:cNvPr id="29" name="圖片 28">
            <a:extLst>
              <a:ext uri="{FF2B5EF4-FFF2-40B4-BE49-F238E27FC236}">
                <a16:creationId xmlns:a16="http://schemas.microsoft.com/office/drawing/2014/main" id="{42F7C95F-EB9A-4C6D-AB22-CD3318025D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83742">
            <a:off x="4437769" y="4078510"/>
            <a:ext cx="877895" cy="877895"/>
          </a:xfrm>
          <a:prstGeom prst="rect">
            <a:avLst/>
          </a:prstGeom>
        </p:spPr>
      </p:pic>
      <p:pic>
        <p:nvPicPr>
          <p:cNvPr id="2050" name="Picture 2" descr="Shibuya Crossing, Tokyo">
            <a:extLst>
              <a:ext uri="{FF2B5EF4-FFF2-40B4-BE49-F238E27FC236}">
                <a16:creationId xmlns:a16="http://schemas.microsoft.com/office/drawing/2014/main" id="{A06F697B-DB54-45E1-8FFA-7BD970E5880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6882" y="2296221"/>
            <a:ext cx="4763451" cy="2677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圖片 33">
            <a:extLst>
              <a:ext uri="{FF2B5EF4-FFF2-40B4-BE49-F238E27FC236}">
                <a16:creationId xmlns:a16="http://schemas.microsoft.com/office/drawing/2014/main" id="{3BB789C4-B324-4F5D-A951-DBAE85D288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0810" y="4701041"/>
            <a:ext cx="1644423" cy="1644423"/>
          </a:xfrm>
          <a:prstGeom prst="rect">
            <a:avLst/>
          </a:prstGeom>
        </p:spPr>
      </p:pic>
      <p:pic>
        <p:nvPicPr>
          <p:cNvPr id="31" name="圖片 30">
            <a:extLst>
              <a:ext uri="{FF2B5EF4-FFF2-40B4-BE49-F238E27FC236}">
                <a16:creationId xmlns:a16="http://schemas.microsoft.com/office/drawing/2014/main" id="{70FCEC70-342C-406C-9B21-DA350AFB087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6641" y="3740632"/>
            <a:ext cx="1307135" cy="1307135"/>
          </a:xfrm>
          <a:prstGeom prst="rect">
            <a:avLst/>
          </a:prstGeom>
        </p:spPr>
      </p:pic>
      <p:sp>
        <p:nvSpPr>
          <p:cNvPr id="32" name="箭號: 向右 31">
            <a:extLst>
              <a:ext uri="{FF2B5EF4-FFF2-40B4-BE49-F238E27FC236}">
                <a16:creationId xmlns:a16="http://schemas.microsoft.com/office/drawing/2014/main" id="{75380B57-8332-460D-89F5-B4863D4C0B97}"/>
              </a:ext>
            </a:extLst>
          </p:cNvPr>
          <p:cNvSpPr/>
          <p:nvPr/>
        </p:nvSpPr>
        <p:spPr>
          <a:xfrm>
            <a:off x="4874864" y="3086607"/>
            <a:ext cx="824844" cy="568261"/>
          </a:xfrm>
          <a:prstGeom prst="rightArrow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矩形: 圓角 32">
            <a:extLst>
              <a:ext uri="{FF2B5EF4-FFF2-40B4-BE49-F238E27FC236}">
                <a16:creationId xmlns:a16="http://schemas.microsoft.com/office/drawing/2014/main" id="{6F869ED3-7178-4A65-BF34-4E30BA86D75C}"/>
              </a:ext>
            </a:extLst>
          </p:cNvPr>
          <p:cNvSpPr/>
          <p:nvPr/>
        </p:nvSpPr>
        <p:spPr>
          <a:xfrm>
            <a:off x="1168202" y="1436158"/>
            <a:ext cx="3200404" cy="467259"/>
          </a:xfrm>
          <a:prstGeom prst="roundRect">
            <a:avLst/>
          </a:prstGeom>
          <a:solidFill>
            <a:srgbClr val="00FFCC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Static environment</a:t>
            </a:r>
            <a:endParaRPr lang="zh-TW" alt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9" name="矩形: 圓角 38">
            <a:extLst>
              <a:ext uri="{FF2B5EF4-FFF2-40B4-BE49-F238E27FC236}">
                <a16:creationId xmlns:a16="http://schemas.microsoft.com/office/drawing/2014/main" id="{DC5549C8-796E-487A-AA19-DCA559FD8B2B}"/>
              </a:ext>
            </a:extLst>
          </p:cNvPr>
          <p:cNvSpPr/>
          <p:nvPr/>
        </p:nvSpPr>
        <p:spPr>
          <a:xfrm>
            <a:off x="6426197" y="1436158"/>
            <a:ext cx="3969225" cy="467259"/>
          </a:xfrm>
          <a:prstGeom prst="roundRect">
            <a:avLst/>
          </a:prstGeom>
          <a:solidFill>
            <a:srgbClr val="00FFCC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Dynamic environment</a:t>
            </a:r>
            <a:endParaRPr lang="zh-TW" alt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79700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>
            <a:extLst>
              <a:ext uri="{FF2B5EF4-FFF2-40B4-BE49-F238E27FC236}">
                <a16:creationId xmlns:a16="http://schemas.microsoft.com/office/drawing/2014/main" id="{DD0536F0-BDE1-454F-B502-1FF26D9818F0}"/>
              </a:ext>
            </a:extLst>
          </p:cNvPr>
          <p:cNvSpPr/>
          <p:nvPr/>
        </p:nvSpPr>
        <p:spPr>
          <a:xfrm>
            <a:off x="-1" y="296333"/>
            <a:ext cx="10126133" cy="89501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A42BA068-AE82-4DCF-8B7E-D873E79418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733" y="110595"/>
            <a:ext cx="10515600" cy="1325563"/>
          </a:xfrm>
        </p:spPr>
        <p:txBody>
          <a:bodyPr/>
          <a:lstStyle/>
          <a:p>
            <a:r>
              <a:rPr lang="en-US" altLang="zh-TW" b="1" dirty="0">
                <a:solidFill>
                  <a:srgbClr val="00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Navigation for Dynamic Environment</a:t>
            </a:r>
            <a:endParaRPr lang="zh-TW" altLang="en-US" b="1" dirty="0">
              <a:solidFill>
                <a:srgbClr val="00FFC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箭號: ＞形 19">
            <a:extLst>
              <a:ext uri="{FF2B5EF4-FFF2-40B4-BE49-F238E27FC236}">
                <a16:creationId xmlns:a16="http://schemas.microsoft.com/office/drawing/2014/main" id="{50D61A48-283C-409E-AB22-3720BEF4EEFD}"/>
              </a:ext>
            </a:extLst>
          </p:cNvPr>
          <p:cNvSpPr/>
          <p:nvPr/>
        </p:nvSpPr>
        <p:spPr>
          <a:xfrm>
            <a:off x="897465" y="6516327"/>
            <a:ext cx="2853268" cy="339194"/>
          </a:xfrm>
          <a:prstGeom prst="chevron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Introduction</a:t>
            </a:r>
            <a:endParaRPr lang="zh-TW" altLang="en-US" sz="2400" dirty="0"/>
          </a:p>
        </p:txBody>
      </p:sp>
      <p:sp>
        <p:nvSpPr>
          <p:cNvPr id="24" name="箭號: ＞形 23">
            <a:extLst>
              <a:ext uri="{FF2B5EF4-FFF2-40B4-BE49-F238E27FC236}">
                <a16:creationId xmlns:a16="http://schemas.microsoft.com/office/drawing/2014/main" id="{D710B92A-19B8-4463-BE96-F86016F03530}"/>
              </a:ext>
            </a:extLst>
          </p:cNvPr>
          <p:cNvSpPr/>
          <p:nvPr/>
        </p:nvSpPr>
        <p:spPr>
          <a:xfrm>
            <a:off x="3479798" y="6516327"/>
            <a:ext cx="2853268" cy="339194"/>
          </a:xfrm>
          <a:prstGeom prst="chevron">
            <a:avLst/>
          </a:prstGeom>
          <a:solidFill>
            <a:schemeClr val="bg2">
              <a:lumMod val="50000"/>
            </a:schemeClr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Method</a:t>
            </a:r>
            <a:endParaRPr lang="zh-TW" altLang="en-US" sz="2400" dirty="0"/>
          </a:p>
        </p:txBody>
      </p:sp>
      <p:sp>
        <p:nvSpPr>
          <p:cNvPr id="25" name="箭號: ＞形 24">
            <a:extLst>
              <a:ext uri="{FF2B5EF4-FFF2-40B4-BE49-F238E27FC236}">
                <a16:creationId xmlns:a16="http://schemas.microsoft.com/office/drawing/2014/main" id="{D1FCFA40-44B0-43E3-82AF-A295D5ADED39}"/>
              </a:ext>
            </a:extLst>
          </p:cNvPr>
          <p:cNvSpPr/>
          <p:nvPr/>
        </p:nvSpPr>
        <p:spPr>
          <a:xfrm>
            <a:off x="6062131" y="6516327"/>
            <a:ext cx="2853268" cy="339194"/>
          </a:xfrm>
          <a:prstGeom prst="chevron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Result</a:t>
            </a:r>
            <a:endParaRPr lang="zh-TW" altLang="en-US" sz="2400" dirty="0"/>
          </a:p>
        </p:txBody>
      </p:sp>
      <p:sp>
        <p:nvSpPr>
          <p:cNvPr id="26" name="箭號: ＞形 25">
            <a:extLst>
              <a:ext uri="{FF2B5EF4-FFF2-40B4-BE49-F238E27FC236}">
                <a16:creationId xmlns:a16="http://schemas.microsoft.com/office/drawing/2014/main" id="{34F9BBEA-B05B-4A02-8559-3B7C61D76F3F}"/>
              </a:ext>
            </a:extLst>
          </p:cNvPr>
          <p:cNvSpPr/>
          <p:nvPr/>
        </p:nvSpPr>
        <p:spPr>
          <a:xfrm>
            <a:off x="8644464" y="6516327"/>
            <a:ext cx="2853268" cy="339194"/>
          </a:xfrm>
          <a:prstGeom prst="chevron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Conclusion</a:t>
            </a:r>
            <a:endParaRPr lang="zh-TW" altLang="en-US" sz="2400" dirty="0"/>
          </a:p>
        </p:txBody>
      </p:sp>
      <p:sp>
        <p:nvSpPr>
          <p:cNvPr id="21" name="投影片編號版面配置區 20">
            <a:extLst>
              <a:ext uri="{FF2B5EF4-FFF2-40B4-BE49-F238E27FC236}">
                <a16:creationId xmlns:a16="http://schemas.microsoft.com/office/drawing/2014/main" id="{0F821DD2-F4A2-48B8-B587-355641F09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17867" y="6390222"/>
            <a:ext cx="279400" cy="365125"/>
          </a:xfrm>
        </p:spPr>
        <p:txBody>
          <a:bodyPr/>
          <a:lstStyle/>
          <a:p>
            <a:fld id="{E595EBD0-53CB-4A76-B24E-6BC3F313E348}" type="slidenum">
              <a:rPr lang="zh-TW" altLang="en-US" smtClean="0"/>
              <a:t>4</a:t>
            </a:fld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6BA7E46-62DE-4789-8A28-4DACB3BFEA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1198" y="1375779"/>
            <a:ext cx="8390467" cy="46037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TW" sz="32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Obstacle-avoidance algorithm for robots</a:t>
            </a:r>
            <a:endParaRPr lang="zh-TW" altLang="en-US" sz="3200" b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37" name="群組 36">
            <a:extLst>
              <a:ext uri="{FF2B5EF4-FFF2-40B4-BE49-F238E27FC236}">
                <a16:creationId xmlns:a16="http://schemas.microsoft.com/office/drawing/2014/main" id="{AF785C5A-19C5-442F-A238-1A8FC23419E7}"/>
              </a:ext>
            </a:extLst>
          </p:cNvPr>
          <p:cNvGrpSpPr/>
          <p:nvPr/>
        </p:nvGrpSpPr>
        <p:grpSpPr>
          <a:xfrm>
            <a:off x="897465" y="1661722"/>
            <a:ext cx="9059335" cy="1568635"/>
            <a:chOff x="897465" y="2084550"/>
            <a:chExt cx="9059335" cy="1568635"/>
          </a:xfrm>
        </p:grpSpPr>
        <p:sp>
          <p:nvSpPr>
            <p:cNvPr id="4" name="文字方塊 3">
              <a:extLst>
                <a:ext uri="{FF2B5EF4-FFF2-40B4-BE49-F238E27FC236}">
                  <a16:creationId xmlns:a16="http://schemas.microsoft.com/office/drawing/2014/main" id="{9424A02D-C1B1-4B40-AC97-74474EA01D1D}"/>
                </a:ext>
              </a:extLst>
            </p:cNvPr>
            <p:cNvSpPr txBox="1"/>
            <p:nvPr/>
          </p:nvSpPr>
          <p:spPr>
            <a:xfrm>
              <a:off x="897465" y="2084550"/>
              <a:ext cx="9059335" cy="15686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en-US" altLang="zh-TW" sz="2600" strike="sngStrike" dirty="0">
                  <a:solidFill>
                    <a:schemeClr val="accent6">
                      <a:lumMod val="20000"/>
                      <a:lumOff val="80000"/>
                    </a:schemeClr>
                  </a:solidFill>
                </a:rPr>
                <a:t>Generate a clear route</a:t>
              </a:r>
              <a:r>
                <a:rPr lang="en-US" altLang="zh-TW" sz="2600" dirty="0">
                  <a:solidFill>
                    <a:schemeClr val="accent6">
                      <a:lumMod val="20000"/>
                      <a:lumOff val="80000"/>
                    </a:schemeClr>
                  </a:solidFill>
                </a:rPr>
                <a:t>		Generate motion command</a:t>
              </a:r>
            </a:p>
            <a:p>
              <a:pPr marL="285750" indent="-285750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en-US" altLang="zh-TW" sz="2600" dirty="0">
                  <a:solidFill>
                    <a:schemeClr val="accent6">
                      <a:lumMod val="20000"/>
                      <a:lumOff val="80000"/>
                    </a:schemeClr>
                  </a:solidFill>
                </a:rPr>
                <a:t>Make decision in each time period</a:t>
              </a:r>
              <a:endParaRPr lang="zh-TW" altLang="en-US" sz="2600" dirty="0">
                <a:solidFill>
                  <a:schemeClr val="accent6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5" name="箭號: 向右 4">
              <a:extLst>
                <a:ext uri="{FF2B5EF4-FFF2-40B4-BE49-F238E27FC236}">
                  <a16:creationId xmlns:a16="http://schemas.microsoft.com/office/drawing/2014/main" id="{C5884A2F-9CBC-4A46-9607-380997843EFB}"/>
                </a:ext>
              </a:extLst>
            </p:cNvPr>
            <p:cNvSpPr/>
            <p:nvPr/>
          </p:nvSpPr>
          <p:spPr>
            <a:xfrm>
              <a:off x="4724399" y="2467674"/>
              <a:ext cx="745067" cy="311123"/>
            </a:xfrm>
            <a:prstGeom prst="rightArrow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grpSp>
        <p:nvGrpSpPr>
          <p:cNvPr id="10" name="群組 9">
            <a:extLst>
              <a:ext uri="{FF2B5EF4-FFF2-40B4-BE49-F238E27FC236}">
                <a16:creationId xmlns:a16="http://schemas.microsoft.com/office/drawing/2014/main" id="{26B536D8-12A9-4DED-ADC2-5FA41CD55393}"/>
              </a:ext>
            </a:extLst>
          </p:cNvPr>
          <p:cNvGrpSpPr/>
          <p:nvPr/>
        </p:nvGrpSpPr>
        <p:grpSpPr>
          <a:xfrm>
            <a:off x="7926589" y="2717386"/>
            <a:ext cx="2997198" cy="3475980"/>
            <a:chOff x="7926589" y="2717386"/>
            <a:chExt cx="2997198" cy="3475980"/>
          </a:xfrm>
        </p:grpSpPr>
        <p:grpSp>
          <p:nvGrpSpPr>
            <p:cNvPr id="45" name="群組 44">
              <a:extLst>
                <a:ext uri="{FF2B5EF4-FFF2-40B4-BE49-F238E27FC236}">
                  <a16:creationId xmlns:a16="http://schemas.microsoft.com/office/drawing/2014/main" id="{FB5054CA-8148-4BEE-B996-E0F6E85B0FCC}"/>
                </a:ext>
              </a:extLst>
            </p:cNvPr>
            <p:cNvGrpSpPr/>
            <p:nvPr/>
          </p:nvGrpSpPr>
          <p:grpSpPr>
            <a:xfrm>
              <a:off x="7926589" y="3373966"/>
              <a:ext cx="2997198" cy="2819400"/>
              <a:chOff x="7713133" y="3352800"/>
              <a:chExt cx="2997198" cy="2819400"/>
            </a:xfrm>
          </p:grpSpPr>
          <p:sp>
            <p:nvSpPr>
              <p:cNvPr id="44" name="矩形: 圓角 43">
                <a:extLst>
                  <a:ext uri="{FF2B5EF4-FFF2-40B4-BE49-F238E27FC236}">
                    <a16:creationId xmlns:a16="http://schemas.microsoft.com/office/drawing/2014/main" id="{7049A4D3-6E61-4323-898E-4A95913063D1}"/>
                  </a:ext>
                </a:extLst>
              </p:cNvPr>
              <p:cNvSpPr/>
              <p:nvPr/>
            </p:nvSpPr>
            <p:spPr>
              <a:xfrm>
                <a:off x="7713133" y="3352800"/>
                <a:ext cx="2997198" cy="2819400"/>
              </a:xfrm>
              <a:prstGeom prst="roundRect">
                <a:avLst/>
              </a:prstGeom>
              <a:solidFill>
                <a:schemeClr val="bg2"/>
              </a:solidFill>
              <a:ln w="57150">
                <a:solidFill>
                  <a:srgbClr val="00FFCC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pic>
            <p:nvPicPr>
              <p:cNvPr id="43" name="圖片 42">
                <a:extLst>
                  <a:ext uri="{FF2B5EF4-FFF2-40B4-BE49-F238E27FC236}">
                    <a16:creationId xmlns:a16="http://schemas.microsoft.com/office/drawing/2014/main" id="{21C96B10-E5D0-470E-AC2D-9064520872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95167" y="3398170"/>
                <a:ext cx="2622243" cy="2622243"/>
              </a:xfrm>
              <a:prstGeom prst="rect">
                <a:avLst/>
              </a:prstGeom>
            </p:spPr>
          </p:pic>
        </p:grpSp>
        <p:sp>
          <p:nvSpPr>
            <p:cNvPr id="27" name="文字方塊 26">
              <a:extLst>
                <a:ext uri="{FF2B5EF4-FFF2-40B4-BE49-F238E27FC236}">
                  <a16:creationId xmlns:a16="http://schemas.microsoft.com/office/drawing/2014/main" id="{F3A74F9A-BF03-41AF-B0C9-05BEF8785F9B}"/>
                </a:ext>
              </a:extLst>
            </p:cNvPr>
            <p:cNvSpPr txBox="1"/>
            <p:nvPr/>
          </p:nvSpPr>
          <p:spPr>
            <a:xfrm>
              <a:off x="8847669" y="2717386"/>
              <a:ext cx="127846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3200" dirty="0">
                  <a:solidFill>
                    <a:srgbClr val="00FFCC"/>
                  </a:solidFill>
                </a:rPr>
                <a:t>robot</a:t>
              </a:r>
              <a:endParaRPr lang="zh-TW" altLang="en-US" sz="3200" dirty="0">
                <a:solidFill>
                  <a:srgbClr val="00FFCC"/>
                </a:solidFill>
              </a:endParaRPr>
            </a:p>
          </p:txBody>
        </p:sp>
      </p:grpSp>
      <p:grpSp>
        <p:nvGrpSpPr>
          <p:cNvPr id="9" name="群組 8">
            <a:extLst>
              <a:ext uri="{FF2B5EF4-FFF2-40B4-BE49-F238E27FC236}">
                <a16:creationId xmlns:a16="http://schemas.microsoft.com/office/drawing/2014/main" id="{33ADD694-CAB5-4330-AB46-26C560F0BE1E}"/>
              </a:ext>
            </a:extLst>
          </p:cNvPr>
          <p:cNvGrpSpPr/>
          <p:nvPr/>
        </p:nvGrpSpPr>
        <p:grpSpPr>
          <a:xfrm>
            <a:off x="873850" y="3230357"/>
            <a:ext cx="6519342" cy="2779182"/>
            <a:chOff x="347133" y="3246377"/>
            <a:chExt cx="6519342" cy="2779182"/>
          </a:xfrm>
        </p:grpSpPr>
        <p:sp>
          <p:nvSpPr>
            <p:cNvPr id="6" name="矩形: 圓角 5">
              <a:extLst>
                <a:ext uri="{FF2B5EF4-FFF2-40B4-BE49-F238E27FC236}">
                  <a16:creationId xmlns:a16="http://schemas.microsoft.com/office/drawing/2014/main" id="{66090C56-2A9B-4B12-8AE0-9FE4BE9FD854}"/>
                </a:ext>
              </a:extLst>
            </p:cNvPr>
            <p:cNvSpPr/>
            <p:nvPr/>
          </p:nvSpPr>
          <p:spPr>
            <a:xfrm>
              <a:off x="2583559" y="3963133"/>
              <a:ext cx="2582336" cy="646113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Observation</a:t>
              </a:r>
              <a:endParaRPr lang="zh-TW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5" name="矩形: 圓角 34">
              <a:extLst>
                <a:ext uri="{FF2B5EF4-FFF2-40B4-BE49-F238E27FC236}">
                  <a16:creationId xmlns:a16="http://schemas.microsoft.com/office/drawing/2014/main" id="{BA80E435-856E-4D10-ADB8-A6CBFB6A1E19}"/>
                </a:ext>
              </a:extLst>
            </p:cNvPr>
            <p:cNvSpPr/>
            <p:nvPr/>
          </p:nvSpPr>
          <p:spPr>
            <a:xfrm>
              <a:off x="492292" y="4992181"/>
              <a:ext cx="2582336" cy="646113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Prediction</a:t>
              </a:r>
              <a:endParaRPr lang="zh-TW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6" name="矩形: 圓角 35">
              <a:extLst>
                <a:ext uri="{FF2B5EF4-FFF2-40B4-BE49-F238E27FC236}">
                  <a16:creationId xmlns:a16="http://schemas.microsoft.com/office/drawing/2014/main" id="{2AC1A28C-1055-4B6D-920D-87FB4E4822BD}"/>
                </a:ext>
              </a:extLst>
            </p:cNvPr>
            <p:cNvSpPr/>
            <p:nvPr/>
          </p:nvSpPr>
          <p:spPr>
            <a:xfrm>
              <a:off x="3874727" y="5258878"/>
              <a:ext cx="2582336" cy="646113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Making decision</a:t>
              </a:r>
              <a:endParaRPr lang="zh-TW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6" name="手繪多邊形: 圖案 15">
              <a:extLst>
                <a:ext uri="{FF2B5EF4-FFF2-40B4-BE49-F238E27FC236}">
                  <a16:creationId xmlns:a16="http://schemas.microsoft.com/office/drawing/2014/main" id="{1CB4F9C7-1C9A-4D62-84AE-06E6F022D944}"/>
                </a:ext>
              </a:extLst>
            </p:cNvPr>
            <p:cNvSpPr/>
            <p:nvPr/>
          </p:nvSpPr>
          <p:spPr>
            <a:xfrm>
              <a:off x="5237862" y="4304001"/>
              <a:ext cx="482600" cy="838826"/>
            </a:xfrm>
            <a:custGeom>
              <a:avLst/>
              <a:gdLst>
                <a:gd name="connsiteX0" fmla="*/ 0 w 482600"/>
                <a:gd name="connsiteY0" fmla="*/ 0 h 838826"/>
                <a:gd name="connsiteX1" fmla="*/ 381000 w 482600"/>
                <a:gd name="connsiteY1" fmla="*/ 338666 h 838826"/>
                <a:gd name="connsiteX2" fmla="*/ 465667 w 482600"/>
                <a:gd name="connsiteY2" fmla="*/ 804333 h 838826"/>
                <a:gd name="connsiteX3" fmla="*/ 482600 w 482600"/>
                <a:gd name="connsiteY3" fmla="*/ 804333 h 838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2600" h="838826">
                  <a:moveTo>
                    <a:pt x="0" y="0"/>
                  </a:moveTo>
                  <a:cubicBezTo>
                    <a:pt x="151694" y="102305"/>
                    <a:pt x="303389" y="204611"/>
                    <a:pt x="381000" y="338666"/>
                  </a:cubicBezTo>
                  <a:cubicBezTo>
                    <a:pt x="458611" y="472722"/>
                    <a:pt x="465667" y="804333"/>
                    <a:pt x="465667" y="804333"/>
                  </a:cubicBezTo>
                  <a:cubicBezTo>
                    <a:pt x="482600" y="881944"/>
                    <a:pt x="482600" y="804333"/>
                    <a:pt x="482600" y="804333"/>
                  </a:cubicBezTo>
                </a:path>
              </a:pathLst>
            </a:custGeom>
            <a:noFill/>
            <a:ln w="76200">
              <a:solidFill>
                <a:srgbClr val="00FFCC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手繪多邊形: 圖案 18">
              <a:extLst>
                <a:ext uri="{FF2B5EF4-FFF2-40B4-BE49-F238E27FC236}">
                  <a16:creationId xmlns:a16="http://schemas.microsoft.com/office/drawing/2014/main" id="{1E16E442-349D-4DEC-A638-E6666D7638F3}"/>
                </a:ext>
              </a:extLst>
            </p:cNvPr>
            <p:cNvSpPr/>
            <p:nvPr/>
          </p:nvSpPr>
          <p:spPr>
            <a:xfrm>
              <a:off x="3205862" y="5353867"/>
              <a:ext cx="584200" cy="271425"/>
            </a:xfrm>
            <a:custGeom>
              <a:avLst/>
              <a:gdLst>
                <a:gd name="connsiteX0" fmla="*/ 584200 w 584200"/>
                <a:gd name="connsiteY0" fmla="*/ 270934 h 271425"/>
                <a:gd name="connsiteX1" fmla="*/ 220134 w 584200"/>
                <a:gd name="connsiteY1" fmla="*/ 228600 h 271425"/>
                <a:gd name="connsiteX2" fmla="*/ 0 w 584200"/>
                <a:gd name="connsiteY2" fmla="*/ 0 h 271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4200" h="271425">
                  <a:moveTo>
                    <a:pt x="584200" y="270934"/>
                  </a:moveTo>
                  <a:cubicBezTo>
                    <a:pt x="450850" y="272345"/>
                    <a:pt x="317501" y="273756"/>
                    <a:pt x="220134" y="228600"/>
                  </a:cubicBezTo>
                  <a:cubicBezTo>
                    <a:pt x="122767" y="183444"/>
                    <a:pt x="61383" y="91722"/>
                    <a:pt x="0" y="0"/>
                  </a:cubicBezTo>
                </a:path>
              </a:pathLst>
            </a:custGeom>
            <a:noFill/>
            <a:ln w="76200">
              <a:solidFill>
                <a:srgbClr val="00FFCC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手繪多邊形: 圖案 22">
              <a:extLst>
                <a:ext uri="{FF2B5EF4-FFF2-40B4-BE49-F238E27FC236}">
                  <a16:creationId xmlns:a16="http://schemas.microsoft.com/office/drawing/2014/main" id="{06BA601D-152C-4AA6-B606-F8287BDF0019}"/>
                </a:ext>
              </a:extLst>
            </p:cNvPr>
            <p:cNvSpPr/>
            <p:nvPr/>
          </p:nvSpPr>
          <p:spPr>
            <a:xfrm>
              <a:off x="1690329" y="4270134"/>
              <a:ext cx="745067" cy="592667"/>
            </a:xfrm>
            <a:custGeom>
              <a:avLst/>
              <a:gdLst>
                <a:gd name="connsiteX0" fmla="*/ 0 w 745067"/>
                <a:gd name="connsiteY0" fmla="*/ 592667 h 592667"/>
                <a:gd name="connsiteX1" fmla="*/ 211667 w 745067"/>
                <a:gd name="connsiteY1" fmla="*/ 143933 h 592667"/>
                <a:gd name="connsiteX2" fmla="*/ 745067 w 745067"/>
                <a:gd name="connsiteY2" fmla="*/ 0 h 592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45067" h="592667">
                  <a:moveTo>
                    <a:pt x="0" y="592667"/>
                  </a:moveTo>
                  <a:cubicBezTo>
                    <a:pt x="43744" y="417689"/>
                    <a:pt x="87489" y="242711"/>
                    <a:pt x="211667" y="143933"/>
                  </a:cubicBezTo>
                  <a:cubicBezTo>
                    <a:pt x="335845" y="45155"/>
                    <a:pt x="540456" y="22577"/>
                    <a:pt x="745067" y="0"/>
                  </a:cubicBezTo>
                </a:path>
              </a:pathLst>
            </a:custGeom>
            <a:noFill/>
            <a:ln w="76200">
              <a:solidFill>
                <a:srgbClr val="00FFCC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8519B7BB-39D6-4FAA-BF58-98326EF299DD}"/>
                </a:ext>
              </a:extLst>
            </p:cNvPr>
            <p:cNvSpPr txBox="1"/>
            <p:nvPr/>
          </p:nvSpPr>
          <p:spPr>
            <a:xfrm>
              <a:off x="2997198" y="3246377"/>
              <a:ext cx="232832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3200" dirty="0">
                  <a:solidFill>
                    <a:srgbClr val="00FFCC"/>
                  </a:solidFill>
                </a:rPr>
                <a:t>algorithm</a:t>
              </a:r>
              <a:endParaRPr lang="zh-TW" altLang="en-US" sz="3200" dirty="0">
                <a:solidFill>
                  <a:srgbClr val="00FFCC"/>
                </a:solidFill>
              </a:endParaRPr>
            </a:p>
          </p:txBody>
        </p:sp>
        <p:sp>
          <p:nvSpPr>
            <p:cNvPr id="8" name="矩形: 圓角 7">
              <a:extLst>
                <a:ext uri="{FF2B5EF4-FFF2-40B4-BE49-F238E27FC236}">
                  <a16:creationId xmlns:a16="http://schemas.microsoft.com/office/drawing/2014/main" id="{A436FF56-3F52-4876-992B-0517F383EE69}"/>
                </a:ext>
              </a:extLst>
            </p:cNvPr>
            <p:cNvSpPr/>
            <p:nvPr/>
          </p:nvSpPr>
          <p:spPr>
            <a:xfrm>
              <a:off x="347133" y="3815132"/>
              <a:ext cx="6519342" cy="2210427"/>
            </a:xfrm>
            <a:prstGeom prst="roundRect">
              <a:avLst/>
            </a:prstGeom>
            <a:noFill/>
            <a:ln w="57150">
              <a:solidFill>
                <a:srgbClr val="00FFCC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40" name="箭號: 向右 39">
            <a:extLst>
              <a:ext uri="{FF2B5EF4-FFF2-40B4-BE49-F238E27FC236}">
                <a16:creationId xmlns:a16="http://schemas.microsoft.com/office/drawing/2014/main" id="{3076F264-AC5B-46C2-BC9B-9D7EB2B5BD39}"/>
              </a:ext>
            </a:extLst>
          </p:cNvPr>
          <p:cNvSpPr/>
          <p:nvPr/>
        </p:nvSpPr>
        <p:spPr>
          <a:xfrm>
            <a:off x="6925744" y="4339222"/>
            <a:ext cx="1566330" cy="838826"/>
          </a:xfrm>
          <a:prstGeom prst="rightArrow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command</a:t>
            </a:r>
            <a:endParaRPr lang="zh-TW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02677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>
            <a:extLst>
              <a:ext uri="{FF2B5EF4-FFF2-40B4-BE49-F238E27FC236}">
                <a16:creationId xmlns:a16="http://schemas.microsoft.com/office/drawing/2014/main" id="{DD0536F0-BDE1-454F-B502-1FF26D9818F0}"/>
              </a:ext>
            </a:extLst>
          </p:cNvPr>
          <p:cNvSpPr/>
          <p:nvPr/>
        </p:nvSpPr>
        <p:spPr>
          <a:xfrm>
            <a:off x="-1" y="296333"/>
            <a:ext cx="10126133" cy="89501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A42BA068-AE82-4DCF-8B7E-D873E79418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733" y="110595"/>
            <a:ext cx="10515600" cy="1325563"/>
          </a:xfrm>
        </p:spPr>
        <p:txBody>
          <a:bodyPr/>
          <a:lstStyle/>
          <a:p>
            <a:r>
              <a:rPr lang="en-US" altLang="zh-TW" b="1" dirty="0">
                <a:solidFill>
                  <a:srgbClr val="00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Three steps in the method</a:t>
            </a:r>
            <a:endParaRPr lang="zh-TW" altLang="en-US" b="1" dirty="0">
              <a:solidFill>
                <a:srgbClr val="00FFC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箭號: ＞形 19">
            <a:extLst>
              <a:ext uri="{FF2B5EF4-FFF2-40B4-BE49-F238E27FC236}">
                <a16:creationId xmlns:a16="http://schemas.microsoft.com/office/drawing/2014/main" id="{50D61A48-283C-409E-AB22-3720BEF4EEFD}"/>
              </a:ext>
            </a:extLst>
          </p:cNvPr>
          <p:cNvSpPr/>
          <p:nvPr/>
        </p:nvSpPr>
        <p:spPr>
          <a:xfrm>
            <a:off x="897465" y="6516327"/>
            <a:ext cx="2853268" cy="339194"/>
          </a:xfrm>
          <a:prstGeom prst="chevron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Introduction</a:t>
            </a:r>
            <a:endParaRPr lang="zh-TW" altLang="en-US" sz="2400" dirty="0"/>
          </a:p>
        </p:txBody>
      </p:sp>
      <p:sp>
        <p:nvSpPr>
          <p:cNvPr id="24" name="箭號: ＞形 23">
            <a:extLst>
              <a:ext uri="{FF2B5EF4-FFF2-40B4-BE49-F238E27FC236}">
                <a16:creationId xmlns:a16="http://schemas.microsoft.com/office/drawing/2014/main" id="{D710B92A-19B8-4463-BE96-F86016F03530}"/>
              </a:ext>
            </a:extLst>
          </p:cNvPr>
          <p:cNvSpPr/>
          <p:nvPr/>
        </p:nvSpPr>
        <p:spPr>
          <a:xfrm>
            <a:off x="3479798" y="6516327"/>
            <a:ext cx="2853268" cy="339194"/>
          </a:xfrm>
          <a:prstGeom prst="chevron">
            <a:avLst/>
          </a:prstGeom>
          <a:solidFill>
            <a:schemeClr val="bg2">
              <a:lumMod val="50000"/>
            </a:schemeClr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Method</a:t>
            </a:r>
            <a:endParaRPr lang="zh-TW" altLang="en-US" sz="2400" dirty="0"/>
          </a:p>
        </p:txBody>
      </p:sp>
      <p:sp>
        <p:nvSpPr>
          <p:cNvPr id="25" name="箭號: ＞形 24">
            <a:extLst>
              <a:ext uri="{FF2B5EF4-FFF2-40B4-BE49-F238E27FC236}">
                <a16:creationId xmlns:a16="http://schemas.microsoft.com/office/drawing/2014/main" id="{D1FCFA40-44B0-43E3-82AF-A295D5ADED39}"/>
              </a:ext>
            </a:extLst>
          </p:cNvPr>
          <p:cNvSpPr/>
          <p:nvPr/>
        </p:nvSpPr>
        <p:spPr>
          <a:xfrm>
            <a:off x="6062131" y="6516327"/>
            <a:ext cx="2853268" cy="339194"/>
          </a:xfrm>
          <a:prstGeom prst="chevron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Result</a:t>
            </a:r>
            <a:endParaRPr lang="zh-TW" altLang="en-US" sz="2400" dirty="0"/>
          </a:p>
        </p:txBody>
      </p:sp>
      <p:sp>
        <p:nvSpPr>
          <p:cNvPr id="26" name="箭號: ＞形 25">
            <a:extLst>
              <a:ext uri="{FF2B5EF4-FFF2-40B4-BE49-F238E27FC236}">
                <a16:creationId xmlns:a16="http://schemas.microsoft.com/office/drawing/2014/main" id="{34F9BBEA-B05B-4A02-8559-3B7C61D76F3F}"/>
              </a:ext>
            </a:extLst>
          </p:cNvPr>
          <p:cNvSpPr/>
          <p:nvPr/>
        </p:nvSpPr>
        <p:spPr>
          <a:xfrm>
            <a:off x="8644464" y="6516327"/>
            <a:ext cx="2853268" cy="339194"/>
          </a:xfrm>
          <a:prstGeom prst="chevron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Conclusion</a:t>
            </a:r>
            <a:endParaRPr lang="zh-TW" altLang="en-US" sz="2400" dirty="0"/>
          </a:p>
        </p:txBody>
      </p:sp>
      <p:sp>
        <p:nvSpPr>
          <p:cNvPr id="21" name="投影片編號版面配置區 20">
            <a:extLst>
              <a:ext uri="{FF2B5EF4-FFF2-40B4-BE49-F238E27FC236}">
                <a16:creationId xmlns:a16="http://schemas.microsoft.com/office/drawing/2014/main" id="{0F821DD2-F4A2-48B8-B587-355641F09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17867" y="6390222"/>
            <a:ext cx="279400" cy="365125"/>
          </a:xfrm>
        </p:spPr>
        <p:txBody>
          <a:bodyPr/>
          <a:lstStyle/>
          <a:p>
            <a:fld id="{E595EBD0-53CB-4A76-B24E-6BC3F313E348}" type="slidenum">
              <a:rPr lang="zh-TW" altLang="en-US" smtClean="0"/>
              <a:t>5</a:t>
            </a:fld>
            <a:endParaRPr lang="zh-TW" altLang="en-US" dirty="0"/>
          </a:p>
        </p:txBody>
      </p:sp>
      <p:sp>
        <p:nvSpPr>
          <p:cNvPr id="34" name="內容版面配置區 12">
            <a:extLst>
              <a:ext uri="{FF2B5EF4-FFF2-40B4-BE49-F238E27FC236}">
                <a16:creationId xmlns:a16="http://schemas.microsoft.com/office/drawing/2014/main" id="{FC95745D-A047-4C0A-8D30-5B2F16C90B9A}"/>
              </a:ext>
            </a:extLst>
          </p:cNvPr>
          <p:cNvSpPr txBox="1">
            <a:spLocks/>
          </p:cNvSpPr>
          <p:nvPr/>
        </p:nvSpPr>
        <p:spPr>
          <a:xfrm>
            <a:off x="6028765" y="1697463"/>
            <a:ext cx="3306209" cy="47423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TW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Step2: Prediction</a:t>
            </a:r>
            <a:endParaRPr lang="zh-TW" altLang="en-US" b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27137878-9242-4E85-8FD1-926A6D5CD8E3}"/>
              </a:ext>
            </a:extLst>
          </p:cNvPr>
          <p:cNvSpPr txBox="1"/>
          <p:nvPr/>
        </p:nvSpPr>
        <p:spPr>
          <a:xfrm>
            <a:off x="5999130" y="2121128"/>
            <a:ext cx="5498600" cy="11318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Compute the signals’ value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Evaluate obstacles’ moving trend</a:t>
            </a:r>
          </a:p>
        </p:txBody>
      </p: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996B5DCE-0F54-4767-BC73-0CDF84F30969}"/>
              </a:ext>
            </a:extLst>
          </p:cNvPr>
          <p:cNvGrpSpPr/>
          <p:nvPr/>
        </p:nvGrpSpPr>
        <p:grpSpPr>
          <a:xfrm>
            <a:off x="7273392" y="4037258"/>
            <a:ext cx="3216564" cy="1776029"/>
            <a:chOff x="2379132" y="5125805"/>
            <a:chExt cx="3216564" cy="1776029"/>
          </a:xfrm>
        </p:grpSpPr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22940FDE-FD1E-4402-8505-7F837D2A0033}"/>
                </a:ext>
              </a:extLst>
            </p:cNvPr>
            <p:cNvSpPr/>
            <p:nvPr/>
          </p:nvSpPr>
          <p:spPr>
            <a:xfrm>
              <a:off x="2379132" y="5125805"/>
              <a:ext cx="3216564" cy="1776029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00FF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18" name="群組 17">
              <a:extLst>
                <a:ext uri="{FF2B5EF4-FFF2-40B4-BE49-F238E27FC236}">
                  <a16:creationId xmlns:a16="http://schemas.microsoft.com/office/drawing/2014/main" id="{7248B3BE-B0E0-4997-BB33-8C4EDF2B16AC}"/>
                </a:ext>
              </a:extLst>
            </p:cNvPr>
            <p:cNvGrpSpPr/>
            <p:nvPr/>
          </p:nvGrpSpPr>
          <p:grpSpPr>
            <a:xfrm>
              <a:off x="2522896" y="5310554"/>
              <a:ext cx="2929029" cy="1417185"/>
              <a:chOff x="3077631" y="5341987"/>
              <a:chExt cx="2424108" cy="1092202"/>
            </a:xfrm>
          </p:grpSpPr>
          <p:sp>
            <p:nvSpPr>
              <p:cNvPr id="39" name="橢圓 38">
                <a:extLst>
                  <a:ext uri="{FF2B5EF4-FFF2-40B4-BE49-F238E27FC236}">
                    <a16:creationId xmlns:a16="http://schemas.microsoft.com/office/drawing/2014/main" id="{B32BA380-C755-48C8-A3B7-F4C9329616A3}"/>
                  </a:ext>
                </a:extLst>
              </p:cNvPr>
              <p:cNvSpPr/>
              <p:nvPr/>
            </p:nvSpPr>
            <p:spPr>
              <a:xfrm>
                <a:off x="4832873" y="5773789"/>
                <a:ext cx="668866" cy="660400"/>
              </a:xfrm>
              <a:prstGeom prst="ellipse">
                <a:avLst/>
              </a:prstGeom>
              <a:solidFill>
                <a:srgbClr val="FF0066">
                  <a:alpha val="25882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2" name="橢圓 41">
                <a:extLst>
                  <a:ext uri="{FF2B5EF4-FFF2-40B4-BE49-F238E27FC236}">
                    <a16:creationId xmlns:a16="http://schemas.microsoft.com/office/drawing/2014/main" id="{14067C45-A381-455E-84A5-8525EADD8640}"/>
                  </a:ext>
                </a:extLst>
              </p:cNvPr>
              <p:cNvSpPr/>
              <p:nvPr/>
            </p:nvSpPr>
            <p:spPr>
              <a:xfrm>
                <a:off x="4244439" y="5562119"/>
                <a:ext cx="766232" cy="762000"/>
              </a:xfrm>
              <a:prstGeom prst="ellipse">
                <a:avLst/>
              </a:prstGeom>
              <a:solidFill>
                <a:srgbClr val="FF0066">
                  <a:alpha val="25882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6" name="橢圓 45">
                <a:extLst>
                  <a:ext uri="{FF2B5EF4-FFF2-40B4-BE49-F238E27FC236}">
                    <a16:creationId xmlns:a16="http://schemas.microsoft.com/office/drawing/2014/main" id="{E9215C7A-7E82-44E0-9063-47715AD12B8A}"/>
                  </a:ext>
                </a:extLst>
              </p:cNvPr>
              <p:cNvSpPr/>
              <p:nvPr/>
            </p:nvSpPr>
            <p:spPr>
              <a:xfrm>
                <a:off x="3651774" y="5409721"/>
                <a:ext cx="928635" cy="914401"/>
              </a:xfrm>
              <a:prstGeom prst="ellipse">
                <a:avLst/>
              </a:prstGeom>
              <a:solidFill>
                <a:srgbClr val="FF0066">
                  <a:alpha val="25882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7" name="橢圓 46">
                <a:extLst>
                  <a:ext uri="{FF2B5EF4-FFF2-40B4-BE49-F238E27FC236}">
                    <a16:creationId xmlns:a16="http://schemas.microsoft.com/office/drawing/2014/main" id="{4E0FFE26-2971-4832-A8B6-F6E99280AE78}"/>
                  </a:ext>
                </a:extLst>
              </p:cNvPr>
              <p:cNvSpPr/>
              <p:nvPr/>
            </p:nvSpPr>
            <p:spPr>
              <a:xfrm>
                <a:off x="3077631" y="5341987"/>
                <a:ext cx="1017582" cy="1024466"/>
              </a:xfrm>
              <a:prstGeom prst="ellipse">
                <a:avLst/>
              </a:prstGeom>
              <a:solidFill>
                <a:srgbClr val="FF0066">
                  <a:alpha val="25882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48" name="直線單箭頭接點 47">
                <a:extLst>
                  <a:ext uri="{FF2B5EF4-FFF2-40B4-BE49-F238E27FC236}">
                    <a16:creationId xmlns:a16="http://schemas.microsoft.com/office/drawing/2014/main" id="{CA43FEE2-483E-4A4B-88B5-1388C6465E2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627554" y="5943124"/>
                <a:ext cx="539751" cy="16086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線單箭頭接點 48">
                <a:extLst>
                  <a:ext uri="{FF2B5EF4-FFF2-40B4-BE49-F238E27FC236}">
                    <a16:creationId xmlns:a16="http://schemas.microsoft.com/office/drawing/2014/main" id="{2F5CEB2F-4E69-46F3-9280-F07A846FE1A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095213" y="5866918"/>
                <a:ext cx="532340" cy="7620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線單箭頭接點 49">
                <a:extLst>
                  <a:ext uri="{FF2B5EF4-FFF2-40B4-BE49-F238E27FC236}">
                    <a16:creationId xmlns:a16="http://schemas.microsoft.com/office/drawing/2014/main" id="{7D455D05-D84F-4D5B-B893-57569458592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586423" y="5866924"/>
                <a:ext cx="508791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51" name="文字方塊 50">
                    <a:extLst>
                      <a:ext uri="{FF2B5EF4-FFF2-40B4-BE49-F238E27FC236}">
                        <a16:creationId xmlns:a16="http://schemas.microsoft.com/office/drawing/2014/main" id="{2681EE46-F146-4DD4-8DE0-712E4D6725C2}"/>
                      </a:ext>
                    </a:extLst>
                  </p:cNvPr>
                  <p:cNvSpPr txBox="1"/>
                  <p:nvPr/>
                </p:nvSpPr>
                <p:spPr>
                  <a:xfrm>
                    <a:off x="5091540" y="5871152"/>
                    <a:ext cx="342466" cy="184666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sz="12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200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1200" b="0" i="1" dirty="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zh-TW" sz="1200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zh-TW" altLang="en-US" sz="1200" dirty="0"/>
                  </a:p>
                </p:txBody>
              </p:sp>
            </mc:Choice>
            <mc:Fallback>
              <p:sp>
                <p:nvSpPr>
                  <p:cNvPr id="51" name="文字方塊 50">
                    <a:extLst>
                      <a:ext uri="{FF2B5EF4-FFF2-40B4-BE49-F238E27FC236}">
                        <a16:creationId xmlns:a16="http://schemas.microsoft.com/office/drawing/2014/main" id="{2681EE46-F146-4DD4-8DE0-712E4D6725C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091540" y="5871152"/>
                    <a:ext cx="342466" cy="184666"/>
                  </a:xfrm>
                  <a:prstGeom prst="rect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52" name="文字方塊 51">
                    <a:extLst>
                      <a:ext uri="{FF2B5EF4-FFF2-40B4-BE49-F238E27FC236}">
                        <a16:creationId xmlns:a16="http://schemas.microsoft.com/office/drawing/2014/main" id="{6E810657-B40F-494C-ADBB-1AC9686ED3DA}"/>
                      </a:ext>
                    </a:extLst>
                  </p:cNvPr>
                  <p:cNvSpPr txBox="1"/>
                  <p:nvPr/>
                </p:nvSpPr>
                <p:spPr>
                  <a:xfrm>
                    <a:off x="4495741" y="5649820"/>
                    <a:ext cx="562077" cy="184666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sz="12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200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1200" b="0" i="1" dirty="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TW" sz="1200" b="0" i="1" dirty="0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altLang="zh-TW" sz="1200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zh-TW" altLang="en-US" sz="1200" dirty="0"/>
                  </a:p>
                </p:txBody>
              </p:sp>
            </mc:Choice>
            <mc:Fallback>
              <p:sp>
                <p:nvSpPr>
                  <p:cNvPr id="52" name="文字方塊 51">
                    <a:extLst>
                      <a:ext uri="{FF2B5EF4-FFF2-40B4-BE49-F238E27FC236}">
                        <a16:creationId xmlns:a16="http://schemas.microsoft.com/office/drawing/2014/main" id="{6E810657-B40F-494C-ADBB-1AC9686ED3D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95741" y="5649820"/>
                    <a:ext cx="562077" cy="184666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53" name="文字方塊 52">
                    <a:extLst>
                      <a:ext uri="{FF2B5EF4-FFF2-40B4-BE49-F238E27FC236}">
                        <a16:creationId xmlns:a16="http://schemas.microsoft.com/office/drawing/2014/main" id="{CCAF195A-1727-4654-ACF6-1A0D1A728698}"/>
                      </a:ext>
                    </a:extLst>
                  </p:cNvPr>
                  <p:cNvSpPr txBox="1"/>
                  <p:nvPr/>
                </p:nvSpPr>
                <p:spPr>
                  <a:xfrm>
                    <a:off x="3939542" y="5477052"/>
                    <a:ext cx="562077" cy="184666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sz="12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200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1200" b="0" i="1" dirty="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TW" sz="1200" b="0" i="1" dirty="0" smtClean="0"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</m:sub>
                          </m:sSub>
                          <m:r>
                            <a:rPr lang="en-US" altLang="zh-TW" sz="1200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zh-TW" altLang="en-US" sz="1200" dirty="0"/>
                  </a:p>
                </p:txBody>
              </p:sp>
            </mc:Choice>
            <mc:Fallback>
              <p:sp>
                <p:nvSpPr>
                  <p:cNvPr id="53" name="文字方塊 52">
                    <a:extLst>
                      <a:ext uri="{FF2B5EF4-FFF2-40B4-BE49-F238E27FC236}">
                        <a16:creationId xmlns:a16="http://schemas.microsoft.com/office/drawing/2014/main" id="{CCAF195A-1727-4654-ACF6-1A0D1A72869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39542" y="5477052"/>
                    <a:ext cx="562077" cy="184666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54" name="文字方塊 53">
                    <a:extLst>
                      <a:ext uri="{FF2B5EF4-FFF2-40B4-BE49-F238E27FC236}">
                        <a16:creationId xmlns:a16="http://schemas.microsoft.com/office/drawing/2014/main" id="{E707F392-2AB7-4E31-8F8E-EA90B8420810}"/>
                      </a:ext>
                    </a:extLst>
                  </p:cNvPr>
                  <p:cNvSpPr txBox="1"/>
                  <p:nvPr/>
                </p:nvSpPr>
                <p:spPr>
                  <a:xfrm>
                    <a:off x="3197071" y="5469788"/>
                    <a:ext cx="562077" cy="184666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sz="12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200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1200" b="0" i="1" dirty="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TW" sz="1200" b="0" i="1" dirty="0" smtClean="0">
                                  <a:latin typeface="Cambria Math" panose="02040503050406030204" pitchFamily="18" charset="0"/>
                                </a:rPr>
                                <m:t>+3</m:t>
                              </m:r>
                            </m:sub>
                          </m:sSub>
                          <m:r>
                            <a:rPr lang="en-US" altLang="zh-TW" sz="1200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zh-TW" altLang="en-US" sz="1200" dirty="0"/>
                  </a:p>
                </p:txBody>
              </p:sp>
            </mc:Choice>
            <mc:Fallback>
              <p:sp>
                <p:nvSpPr>
                  <p:cNvPr id="54" name="文字方塊 53">
                    <a:extLst>
                      <a:ext uri="{FF2B5EF4-FFF2-40B4-BE49-F238E27FC236}">
                        <a16:creationId xmlns:a16="http://schemas.microsoft.com/office/drawing/2014/main" id="{E707F392-2AB7-4E31-8F8E-EA90B842081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97071" y="5469788"/>
                    <a:ext cx="562077" cy="184666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7" name="群組 6">
            <a:extLst>
              <a:ext uri="{FF2B5EF4-FFF2-40B4-BE49-F238E27FC236}">
                <a16:creationId xmlns:a16="http://schemas.microsoft.com/office/drawing/2014/main" id="{DFAE7C1F-6EDC-45E3-8C76-B1072601D7C5}"/>
              </a:ext>
            </a:extLst>
          </p:cNvPr>
          <p:cNvGrpSpPr/>
          <p:nvPr/>
        </p:nvGrpSpPr>
        <p:grpSpPr>
          <a:xfrm>
            <a:off x="769941" y="1661614"/>
            <a:ext cx="4645902" cy="2111650"/>
            <a:chOff x="897464" y="1661614"/>
            <a:chExt cx="5827375" cy="2111650"/>
          </a:xfrm>
        </p:grpSpPr>
        <p:sp>
          <p:nvSpPr>
            <p:cNvPr id="14" name="文字方塊 13">
              <a:extLst>
                <a:ext uri="{FF2B5EF4-FFF2-40B4-BE49-F238E27FC236}">
                  <a16:creationId xmlns:a16="http://schemas.microsoft.com/office/drawing/2014/main" id="{6B94ABBB-73A8-486A-8C00-5DA7819EC7C2}"/>
                </a:ext>
              </a:extLst>
            </p:cNvPr>
            <p:cNvSpPr txBox="1"/>
            <p:nvPr/>
          </p:nvSpPr>
          <p:spPr>
            <a:xfrm>
              <a:off x="897464" y="2087418"/>
              <a:ext cx="5827375" cy="16858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TW" sz="2400" dirty="0">
                  <a:solidFill>
                    <a:schemeClr val="accent6">
                      <a:lumMod val="20000"/>
                      <a:lumOff val="80000"/>
                    </a:schemeClr>
                  </a:solidFill>
                </a:rPr>
                <a:t>Detect environment by Robot’s sensors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TW" sz="2400" dirty="0">
                  <a:solidFill>
                    <a:schemeClr val="accent6">
                      <a:lumMod val="20000"/>
                      <a:lumOff val="80000"/>
                    </a:schemeClr>
                  </a:solidFill>
                </a:rPr>
                <a:t>Process signal by filter </a:t>
              </a:r>
              <a:endParaRPr lang="zh-TW" altLang="en-US" sz="2400" dirty="0">
                <a:solidFill>
                  <a:schemeClr val="accent6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1013A170-8619-4702-A27F-C98195A29B72}"/>
                </a:ext>
              </a:extLst>
            </p:cNvPr>
            <p:cNvSpPr txBox="1"/>
            <p:nvPr/>
          </p:nvSpPr>
          <p:spPr>
            <a:xfrm>
              <a:off x="897464" y="1661614"/>
              <a:ext cx="4935599" cy="4801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altLang="zh-TW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70AD47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Arial" panose="020B0604020202020204"/>
                  <a:ea typeface="微軟正黑體" panose="020B0604030504040204" pitchFamily="34" charset="-120"/>
                  <a:cs typeface="+mn-cs"/>
                </a:rPr>
                <a:t>Step1: Observation</a:t>
              </a:r>
              <a:endParaRPr kumimoji="0" lang="zh-TW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 panose="020B0604020202020204"/>
                <a:ea typeface="微軟正黑體" panose="020B0604030504040204" pitchFamily="34" charset="-120"/>
                <a:cs typeface="+mn-cs"/>
              </a:endParaRPr>
            </a:p>
          </p:txBody>
        </p:sp>
      </p:grp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FEB11B59-424E-480C-839C-E114B62EBBF1}"/>
              </a:ext>
            </a:extLst>
          </p:cNvPr>
          <p:cNvCxnSpPr>
            <a:cxnSpLocks/>
          </p:cNvCxnSpPr>
          <p:nvPr/>
        </p:nvCxnSpPr>
        <p:spPr>
          <a:xfrm>
            <a:off x="5587999" y="2144526"/>
            <a:ext cx="0" cy="2228850"/>
          </a:xfrm>
          <a:prstGeom prst="line">
            <a:avLst/>
          </a:prstGeom>
          <a:ln w="28575">
            <a:solidFill>
              <a:srgbClr val="00FFCC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群組 43">
            <a:extLst>
              <a:ext uri="{FF2B5EF4-FFF2-40B4-BE49-F238E27FC236}">
                <a16:creationId xmlns:a16="http://schemas.microsoft.com/office/drawing/2014/main" id="{0247B888-4993-47A0-81C6-27E092A4B43C}"/>
              </a:ext>
            </a:extLst>
          </p:cNvPr>
          <p:cNvGrpSpPr/>
          <p:nvPr/>
        </p:nvGrpSpPr>
        <p:grpSpPr>
          <a:xfrm>
            <a:off x="702513" y="4067574"/>
            <a:ext cx="4474356" cy="1749067"/>
            <a:chOff x="897465" y="3976249"/>
            <a:chExt cx="4474356" cy="1749067"/>
          </a:xfrm>
        </p:grpSpPr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C6B493C8-DF7F-47AA-AC7B-C483DAE6A84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97465" y="3976249"/>
              <a:ext cx="4474356" cy="1749067"/>
            </a:xfrm>
            <a:prstGeom prst="rect">
              <a:avLst/>
            </a:prstGeom>
          </p:spPr>
        </p:pic>
        <p:cxnSp>
          <p:nvCxnSpPr>
            <p:cNvPr id="16" name="直線單箭頭接點 15">
              <a:extLst>
                <a:ext uri="{FF2B5EF4-FFF2-40B4-BE49-F238E27FC236}">
                  <a16:creationId xmlns:a16="http://schemas.microsoft.com/office/drawing/2014/main" id="{6F297746-D736-4359-8D41-AE3B7BC704A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37405" y="4475380"/>
              <a:ext cx="115862" cy="155887"/>
            </a:xfrm>
            <a:prstGeom prst="straightConnector1">
              <a:avLst/>
            </a:prstGeom>
            <a:ln w="28575"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文字方塊 22">
              <a:extLst>
                <a:ext uri="{FF2B5EF4-FFF2-40B4-BE49-F238E27FC236}">
                  <a16:creationId xmlns:a16="http://schemas.microsoft.com/office/drawing/2014/main" id="{37C38536-6E5C-434B-A752-BBC0315EF850}"/>
                </a:ext>
              </a:extLst>
            </p:cNvPr>
            <p:cNvSpPr txBox="1"/>
            <p:nvPr/>
          </p:nvSpPr>
          <p:spPr>
            <a:xfrm>
              <a:off x="1623381" y="4167769"/>
              <a:ext cx="33542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>
                  <a:solidFill>
                    <a:schemeClr val="accent1">
                      <a:lumMod val="50000"/>
                    </a:schemeClr>
                  </a:solidFill>
                </a:rPr>
                <a:t>Signal detected by sensors</a:t>
              </a:r>
              <a:endParaRPr lang="zh-TW" altLang="en-US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cxnSp>
          <p:nvCxnSpPr>
            <p:cNvPr id="55" name="直線單箭頭接點 54">
              <a:extLst>
                <a:ext uri="{FF2B5EF4-FFF2-40B4-BE49-F238E27FC236}">
                  <a16:creationId xmlns:a16="http://schemas.microsoft.com/office/drawing/2014/main" id="{AC7675D9-DF17-4C9D-AD92-11C6C1E3BF0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208867" y="4795024"/>
              <a:ext cx="67733" cy="282902"/>
            </a:xfrm>
            <a:prstGeom prst="straightConnector1">
              <a:avLst/>
            </a:prstGeom>
            <a:ln w="2857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文字方塊 55">
              <a:extLst>
                <a:ext uri="{FF2B5EF4-FFF2-40B4-BE49-F238E27FC236}">
                  <a16:creationId xmlns:a16="http://schemas.microsoft.com/office/drawing/2014/main" id="{2B25B261-EF8D-495D-BF55-D127DFFF51CD}"/>
                </a:ext>
              </a:extLst>
            </p:cNvPr>
            <p:cNvSpPr txBox="1"/>
            <p:nvPr/>
          </p:nvSpPr>
          <p:spPr>
            <a:xfrm>
              <a:off x="1802653" y="5046431"/>
              <a:ext cx="335428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TW" dirty="0">
                  <a:solidFill>
                    <a:schemeClr val="accent2"/>
                  </a:solidFill>
                </a:rPr>
                <a:t>Signal processed by filter</a:t>
              </a:r>
              <a:endParaRPr lang="zh-TW" altLang="en-US" dirty="0">
                <a:solidFill>
                  <a:schemeClr val="accent2"/>
                </a:solidFill>
              </a:endParaRPr>
            </a:p>
          </p:txBody>
        </p:sp>
      </p:grpSp>
      <p:sp>
        <p:nvSpPr>
          <p:cNvPr id="58" name="文字方塊 57">
            <a:extLst>
              <a:ext uri="{FF2B5EF4-FFF2-40B4-BE49-F238E27FC236}">
                <a16:creationId xmlns:a16="http://schemas.microsoft.com/office/drawing/2014/main" id="{A1AFE448-B1EB-43AD-A04F-9A2AD7905F89}"/>
              </a:ext>
            </a:extLst>
          </p:cNvPr>
          <p:cNvSpPr txBox="1"/>
          <p:nvPr/>
        </p:nvSpPr>
        <p:spPr>
          <a:xfrm>
            <a:off x="6411491" y="3538280"/>
            <a:ext cx="5113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00FFCC"/>
                </a:solidFill>
              </a:rPr>
              <a:t>Positive obstacle’s future position</a:t>
            </a:r>
            <a:endParaRPr lang="zh-TW" altLang="en-US" sz="2400" dirty="0">
              <a:solidFill>
                <a:srgbClr val="00FF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65892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>
            <a:extLst>
              <a:ext uri="{FF2B5EF4-FFF2-40B4-BE49-F238E27FC236}">
                <a16:creationId xmlns:a16="http://schemas.microsoft.com/office/drawing/2014/main" id="{DD0536F0-BDE1-454F-B502-1FF26D9818F0}"/>
              </a:ext>
            </a:extLst>
          </p:cNvPr>
          <p:cNvSpPr/>
          <p:nvPr/>
        </p:nvSpPr>
        <p:spPr>
          <a:xfrm>
            <a:off x="-1" y="296333"/>
            <a:ext cx="10126133" cy="89501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A42BA068-AE82-4DCF-8B7E-D873E79418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733" y="110595"/>
            <a:ext cx="10515600" cy="1325563"/>
          </a:xfrm>
        </p:spPr>
        <p:txBody>
          <a:bodyPr/>
          <a:lstStyle/>
          <a:p>
            <a:r>
              <a:rPr lang="en-US" altLang="zh-TW" b="1" dirty="0">
                <a:solidFill>
                  <a:srgbClr val="00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Three steps in the method</a:t>
            </a:r>
            <a:endParaRPr lang="zh-TW" altLang="en-US" b="1" dirty="0">
              <a:solidFill>
                <a:srgbClr val="00FFC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箭號: ＞形 19">
            <a:extLst>
              <a:ext uri="{FF2B5EF4-FFF2-40B4-BE49-F238E27FC236}">
                <a16:creationId xmlns:a16="http://schemas.microsoft.com/office/drawing/2014/main" id="{50D61A48-283C-409E-AB22-3720BEF4EEFD}"/>
              </a:ext>
            </a:extLst>
          </p:cNvPr>
          <p:cNvSpPr/>
          <p:nvPr/>
        </p:nvSpPr>
        <p:spPr>
          <a:xfrm>
            <a:off x="897465" y="6516327"/>
            <a:ext cx="2853268" cy="339194"/>
          </a:xfrm>
          <a:prstGeom prst="chevron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Introduction</a:t>
            </a:r>
            <a:endParaRPr lang="zh-TW" altLang="en-US" sz="2400" dirty="0"/>
          </a:p>
        </p:txBody>
      </p:sp>
      <p:sp>
        <p:nvSpPr>
          <p:cNvPr id="24" name="箭號: ＞形 23">
            <a:extLst>
              <a:ext uri="{FF2B5EF4-FFF2-40B4-BE49-F238E27FC236}">
                <a16:creationId xmlns:a16="http://schemas.microsoft.com/office/drawing/2014/main" id="{D710B92A-19B8-4463-BE96-F86016F03530}"/>
              </a:ext>
            </a:extLst>
          </p:cNvPr>
          <p:cNvSpPr/>
          <p:nvPr/>
        </p:nvSpPr>
        <p:spPr>
          <a:xfrm>
            <a:off x="3479798" y="6516327"/>
            <a:ext cx="2853268" cy="339194"/>
          </a:xfrm>
          <a:prstGeom prst="chevron">
            <a:avLst/>
          </a:prstGeom>
          <a:solidFill>
            <a:schemeClr val="bg2">
              <a:lumMod val="50000"/>
            </a:schemeClr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Method</a:t>
            </a:r>
            <a:endParaRPr lang="zh-TW" altLang="en-US" sz="2400" dirty="0"/>
          </a:p>
        </p:txBody>
      </p:sp>
      <p:sp>
        <p:nvSpPr>
          <p:cNvPr id="25" name="箭號: ＞形 24">
            <a:extLst>
              <a:ext uri="{FF2B5EF4-FFF2-40B4-BE49-F238E27FC236}">
                <a16:creationId xmlns:a16="http://schemas.microsoft.com/office/drawing/2014/main" id="{D1FCFA40-44B0-43E3-82AF-A295D5ADED39}"/>
              </a:ext>
            </a:extLst>
          </p:cNvPr>
          <p:cNvSpPr/>
          <p:nvPr/>
        </p:nvSpPr>
        <p:spPr>
          <a:xfrm>
            <a:off x="6062131" y="6516327"/>
            <a:ext cx="2853268" cy="339194"/>
          </a:xfrm>
          <a:prstGeom prst="chevron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Result</a:t>
            </a:r>
            <a:endParaRPr lang="zh-TW" altLang="en-US" sz="2400" dirty="0"/>
          </a:p>
        </p:txBody>
      </p:sp>
      <p:sp>
        <p:nvSpPr>
          <p:cNvPr id="26" name="箭號: ＞形 25">
            <a:extLst>
              <a:ext uri="{FF2B5EF4-FFF2-40B4-BE49-F238E27FC236}">
                <a16:creationId xmlns:a16="http://schemas.microsoft.com/office/drawing/2014/main" id="{34F9BBEA-B05B-4A02-8559-3B7C61D76F3F}"/>
              </a:ext>
            </a:extLst>
          </p:cNvPr>
          <p:cNvSpPr/>
          <p:nvPr/>
        </p:nvSpPr>
        <p:spPr>
          <a:xfrm>
            <a:off x="8644464" y="6516327"/>
            <a:ext cx="2853268" cy="339194"/>
          </a:xfrm>
          <a:prstGeom prst="chevron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Conclusion</a:t>
            </a:r>
            <a:endParaRPr lang="zh-TW" altLang="en-US" sz="2400" dirty="0"/>
          </a:p>
        </p:txBody>
      </p:sp>
      <p:sp>
        <p:nvSpPr>
          <p:cNvPr id="21" name="投影片編號版面配置區 20">
            <a:extLst>
              <a:ext uri="{FF2B5EF4-FFF2-40B4-BE49-F238E27FC236}">
                <a16:creationId xmlns:a16="http://schemas.microsoft.com/office/drawing/2014/main" id="{0F821DD2-F4A2-48B8-B587-355641F09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17867" y="6390222"/>
            <a:ext cx="279400" cy="365125"/>
          </a:xfrm>
        </p:spPr>
        <p:txBody>
          <a:bodyPr/>
          <a:lstStyle/>
          <a:p>
            <a:fld id="{E595EBD0-53CB-4A76-B24E-6BC3F313E348}" type="slidenum">
              <a:rPr lang="zh-TW" altLang="en-US" smtClean="0"/>
              <a:t>6</a:t>
            </a:fld>
            <a:endParaRPr lang="zh-TW" altLang="en-US" dirty="0"/>
          </a:p>
        </p:txBody>
      </p:sp>
      <p:sp>
        <p:nvSpPr>
          <p:cNvPr id="13" name="內容版面配置區 12">
            <a:extLst>
              <a:ext uri="{FF2B5EF4-FFF2-40B4-BE49-F238E27FC236}">
                <a16:creationId xmlns:a16="http://schemas.microsoft.com/office/drawing/2014/main" id="{0C50BB6F-913B-437C-9D61-FEBE6B113F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7465" y="1621896"/>
            <a:ext cx="4699002" cy="47423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zh-TW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Step3: Making decision</a:t>
            </a:r>
            <a:endParaRPr lang="zh-TW" altLang="en-US" b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6B94ABBB-73A8-486A-8C00-5DA7819EC7C2}"/>
              </a:ext>
            </a:extLst>
          </p:cNvPr>
          <p:cNvSpPr txBox="1"/>
          <p:nvPr/>
        </p:nvSpPr>
        <p:spPr>
          <a:xfrm>
            <a:off x="982132" y="2096126"/>
            <a:ext cx="5113868" cy="39018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Using Optimization technics, choose the best option for robot to move on. This motion …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 Must not let robot hit obstacles in the future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Should let robot reach it’s destination as fast as better</a:t>
            </a:r>
            <a:endParaRPr lang="zh-TW" altLang="en-US" sz="240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5" name="矩形: 圓角 34">
            <a:extLst>
              <a:ext uri="{FF2B5EF4-FFF2-40B4-BE49-F238E27FC236}">
                <a16:creationId xmlns:a16="http://schemas.microsoft.com/office/drawing/2014/main" id="{FD8AA001-A378-45EA-A940-554139659A12}"/>
              </a:ext>
            </a:extLst>
          </p:cNvPr>
          <p:cNvSpPr/>
          <p:nvPr/>
        </p:nvSpPr>
        <p:spPr>
          <a:xfrm>
            <a:off x="6333065" y="1352271"/>
            <a:ext cx="5664201" cy="5037951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57150">
            <a:solidFill>
              <a:srgbClr val="09B393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手繪多邊形: 圖案 11">
            <a:extLst>
              <a:ext uri="{FF2B5EF4-FFF2-40B4-BE49-F238E27FC236}">
                <a16:creationId xmlns:a16="http://schemas.microsoft.com/office/drawing/2014/main" id="{6E3723E0-2794-40E9-9598-698AE6C28CEC}"/>
              </a:ext>
            </a:extLst>
          </p:cNvPr>
          <p:cNvSpPr/>
          <p:nvPr/>
        </p:nvSpPr>
        <p:spPr>
          <a:xfrm flipH="1">
            <a:off x="9168762" y="2121572"/>
            <a:ext cx="46856" cy="2609512"/>
          </a:xfrm>
          <a:custGeom>
            <a:avLst/>
            <a:gdLst>
              <a:gd name="connsiteX0" fmla="*/ 0 w 33867"/>
              <a:gd name="connsiteY0" fmla="*/ 1481667 h 1481667"/>
              <a:gd name="connsiteX1" fmla="*/ 33867 w 33867"/>
              <a:gd name="connsiteY1" fmla="*/ 0 h 14816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3867" h="1481667">
                <a:moveTo>
                  <a:pt x="0" y="1481667"/>
                </a:moveTo>
                <a:lnTo>
                  <a:pt x="33867" y="0"/>
                </a:lnTo>
              </a:path>
            </a:pathLst>
          </a:custGeom>
          <a:noFill/>
          <a:ln w="57150">
            <a:solidFill>
              <a:srgbClr val="00FFCC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手繪多邊形: 圖案 15">
            <a:extLst>
              <a:ext uri="{FF2B5EF4-FFF2-40B4-BE49-F238E27FC236}">
                <a16:creationId xmlns:a16="http://schemas.microsoft.com/office/drawing/2014/main" id="{2A95C304-1BFA-4708-8000-3241233AFAED}"/>
              </a:ext>
            </a:extLst>
          </p:cNvPr>
          <p:cNvSpPr/>
          <p:nvPr/>
        </p:nvSpPr>
        <p:spPr>
          <a:xfrm>
            <a:off x="7135620" y="2549995"/>
            <a:ext cx="1985644" cy="2181089"/>
          </a:xfrm>
          <a:custGeom>
            <a:avLst/>
            <a:gdLst>
              <a:gd name="connsiteX0" fmla="*/ 533400 w 533400"/>
              <a:gd name="connsiteY0" fmla="*/ 1117600 h 1117600"/>
              <a:gd name="connsiteX1" fmla="*/ 440267 w 533400"/>
              <a:gd name="connsiteY1" fmla="*/ 601134 h 1117600"/>
              <a:gd name="connsiteX2" fmla="*/ 0 w 533400"/>
              <a:gd name="connsiteY2" fmla="*/ 0 h 111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3400" h="1117600">
                <a:moveTo>
                  <a:pt x="533400" y="1117600"/>
                </a:moveTo>
                <a:cubicBezTo>
                  <a:pt x="531283" y="952500"/>
                  <a:pt x="529167" y="787401"/>
                  <a:pt x="440267" y="601134"/>
                </a:cubicBezTo>
                <a:cubicBezTo>
                  <a:pt x="351367" y="414867"/>
                  <a:pt x="175683" y="207433"/>
                  <a:pt x="0" y="0"/>
                </a:cubicBezTo>
              </a:path>
            </a:pathLst>
          </a:custGeom>
          <a:noFill/>
          <a:ln w="57150">
            <a:solidFill>
              <a:srgbClr val="00FFCC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1E70B05D-C3A4-44FF-81EC-057D946066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4285" y="4681627"/>
            <a:ext cx="1383801" cy="1383801"/>
          </a:xfrm>
          <a:prstGeom prst="rect">
            <a:avLst/>
          </a:prstGeom>
        </p:spPr>
      </p:pic>
      <p:sp>
        <p:nvSpPr>
          <p:cNvPr id="30" name="箭號: 向下 29">
            <a:extLst>
              <a:ext uri="{FF2B5EF4-FFF2-40B4-BE49-F238E27FC236}">
                <a16:creationId xmlns:a16="http://schemas.microsoft.com/office/drawing/2014/main" id="{EC540ECC-8443-4EF8-8C70-75D0F619B151}"/>
              </a:ext>
            </a:extLst>
          </p:cNvPr>
          <p:cNvSpPr/>
          <p:nvPr/>
        </p:nvSpPr>
        <p:spPr>
          <a:xfrm>
            <a:off x="6860049" y="1986075"/>
            <a:ext cx="560022" cy="474230"/>
          </a:xfrm>
          <a:prstGeom prst="downArrow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DC0CC491-E5B6-476F-BA49-CC26519F6A9F}"/>
              </a:ext>
            </a:extLst>
          </p:cNvPr>
          <p:cNvSpPr txBox="1"/>
          <p:nvPr/>
        </p:nvSpPr>
        <p:spPr>
          <a:xfrm>
            <a:off x="6800093" y="1530723"/>
            <a:ext cx="867545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srgbClr val="00FFCC"/>
                </a:solidFill>
              </a:rPr>
              <a:t>goal</a:t>
            </a:r>
            <a:endParaRPr lang="zh-TW" altLang="en-US" sz="2800" dirty="0">
              <a:solidFill>
                <a:srgbClr val="00FFCC"/>
              </a:solidFill>
            </a:endParaRPr>
          </a:p>
        </p:txBody>
      </p: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D15F61F9-5524-415F-BBA0-C7E923650CC4}"/>
              </a:ext>
            </a:extLst>
          </p:cNvPr>
          <p:cNvSpPr/>
          <p:nvPr/>
        </p:nvSpPr>
        <p:spPr>
          <a:xfrm>
            <a:off x="8424974" y="2632540"/>
            <a:ext cx="1159934" cy="309263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28575">
            <a:solidFill>
              <a:srgbClr val="09B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rgbClr val="09B393"/>
                </a:solidFill>
              </a:rPr>
              <a:t>option2</a:t>
            </a:r>
            <a:endParaRPr lang="zh-TW" altLang="en-US" dirty="0">
              <a:solidFill>
                <a:srgbClr val="09B393"/>
              </a:solidFill>
            </a:endParaRPr>
          </a:p>
        </p:txBody>
      </p:sp>
      <p:sp>
        <p:nvSpPr>
          <p:cNvPr id="56" name="矩形: 圓角 55">
            <a:extLst>
              <a:ext uri="{FF2B5EF4-FFF2-40B4-BE49-F238E27FC236}">
                <a16:creationId xmlns:a16="http://schemas.microsoft.com/office/drawing/2014/main" id="{798249C7-E79F-4702-B3E7-BEC474AB60BB}"/>
              </a:ext>
            </a:extLst>
          </p:cNvPr>
          <p:cNvSpPr/>
          <p:nvPr/>
        </p:nvSpPr>
        <p:spPr>
          <a:xfrm>
            <a:off x="7312590" y="3352327"/>
            <a:ext cx="1159934" cy="309263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28575">
            <a:solidFill>
              <a:srgbClr val="09B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rgbClr val="09B393"/>
                </a:solidFill>
              </a:rPr>
              <a:t>option3</a:t>
            </a:r>
            <a:endParaRPr lang="zh-TW" altLang="en-US" dirty="0">
              <a:solidFill>
                <a:srgbClr val="09B393"/>
              </a:solidFill>
            </a:endParaRPr>
          </a:p>
        </p:txBody>
      </p:sp>
      <p:sp>
        <p:nvSpPr>
          <p:cNvPr id="32" name="L 圖案 31">
            <a:extLst>
              <a:ext uri="{FF2B5EF4-FFF2-40B4-BE49-F238E27FC236}">
                <a16:creationId xmlns:a16="http://schemas.microsoft.com/office/drawing/2014/main" id="{32239CB2-5CA8-41CD-A272-BF2077AC7CB4}"/>
              </a:ext>
            </a:extLst>
          </p:cNvPr>
          <p:cNvSpPr/>
          <p:nvPr/>
        </p:nvSpPr>
        <p:spPr>
          <a:xfrm rot="18832277">
            <a:off x="7439231" y="2937602"/>
            <a:ext cx="605761" cy="311087"/>
          </a:xfrm>
          <a:prstGeom prst="corner">
            <a:avLst>
              <a:gd name="adj1" fmla="val 25727"/>
              <a:gd name="adj2" fmla="val 25727"/>
            </a:avLst>
          </a:prstGeom>
          <a:solidFill>
            <a:srgbClr val="02BF3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六邊形 38">
            <a:extLst>
              <a:ext uri="{FF2B5EF4-FFF2-40B4-BE49-F238E27FC236}">
                <a16:creationId xmlns:a16="http://schemas.microsoft.com/office/drawing/2014/main" id="{7B35F4D5-52D4-49C9-B51F-78DAB21F78EB}"/>
              </a:ext>
            </a:extLst>
          </p:cNvPr>
          <p:cNvSpPr/>
          <p:nvPr/>
        </p:nvSpPr>
        <p:spPr>
          <a:xfrm>
            <a:off x="9682498" y="1508045"/>
            <a:ext cx="1561460" cy="805768"/>
          </a:xfrm>
          <a:prstGeom prst="hexagon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/>
              <a:t>obstacle</a:t>
            </a:r>
            <a:endParaRPr lang="zh-TW" altLang="en-US" sz="2000" dirty="0"/>
          </a:p>
        </p:txBody>
      </p:sp>
      <p:sp>
        <p:nvSpPr>
          <p:cNvPr id="38" name="六邊形 37">
            <a:extLst>
              <a:ext uri="{FF2B5EF4-FFF2-40B4-BE49-F238E27FC236}">
                <a16:creationId xmlns:a16="http://schemas.microsoft.com/office/drawing/2014/main" id="{B31256E2-7D9C-49F6-988C-C911D002E821}"/>
              </a:ext>
            </a:extLst>
          </p:cNvPr>
          <p:cNvSpPr/>
          <p:nvPr/>
        </p:nvSpPr>
        <p:spPr>
          <a:xfrm>
            <a:off x="9990036" y="2033882"/>
            <a:ext cx="1561460" cy="805768"/>
          </a:xfrm>
          <a:prstGeom prst="hexagon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/>
              <a:t>obstacle</a:t>
            </a:r>
            <a:endParaRPr lang="zh-TW" altLang="en-US" sz="2000" dirty="0"/>
          </a:p>
        </p:txBody>
      </p:sp>
      <p:sp>
        <p:nvSpPr>
          <p:cNvPr id="27" name="六邊形 26">
            <a:extLst>
              <a:ext uri="{FF2B5EF4-FFF2-40B4-BE49-F238E27FC236}">
                <a16:creationId xmlns:a16="http://schemas.microsoft.com/office/drawing/2014/main" id="{5A4D7CA8-D246-4917-87C7-B3AB479B7574}"/>
              </a:ext>
            </a:extLst>
          </p:cNvPr>
          <p:cNvSpPr/>
          <p:nvPr/>
        </p:nvSpPr>
        <p:spPr>
          <a:xfrm>
            <a:off x="10254827" y="2583296"/>
            <a:ext cx="1561460" cy="805768"/>
          </a:xfrm>
          <a:prstGeom prst="hexagon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/>
              <a:t>obstacle</a:t>
            </a:r>
            <a:endParaRPr lang="zh-TW" altLang="en-US" sz="2000" dirty="0"/>
          </a:p>
        </p:txBody>
      </p:sp>
      <p:sp>
        <p:nvSpPr>
          <p:cNvPr id="11" name="手繪多邊形: 圖案 10">
            <a:extLst>
              <a:ext uri="{FF2B5EF4-FFF2-40B4-BE49-F238E27FC236}">
                <a16:creationId xmlns:a16="http://schemas.microsoft.com/office/drawing/2014/main" id="{B5D35C64-4EBB-4C24-8F18-E14AA53BD83F}"/>
              </a:ext>
            </a:extLst>
          </p:cNvPr>
          <p:cNvSpPr/>
          <p:nvPr/>
        </p:nvSpPr>
        <p:spPr>
          <a:xfrm rot="420547">
            <a:off x="9363636" y="3173432"/>
            <a:ext cx="1544880" cy="1621706"/>
          </a:xfrm>
          <a:custGeom>
            <a:avLst/>
            <a:gdLst>
              <a:gd name="connsiteX0" fmla="*/ 13988 w 581255"/>
              <a:gd name="connsiteY0" fmla="*/ 728133 h 728133"/>
              <a:gd name="connsiteX1" fmla="*/ 73255 w 581255"/>
              <a:gd name="connsiteY1" fmla="*/ 262467 h 728133"/>
              <a:gd name="connsiteX2" fmla="*/ 581255 w 581255"/>
              <a:gd name="connsiteY2" fmla="*/ 0 h 728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81255" h="728133">
                <a:moveTo>
                  <a:pt x="13988" y="728133"/>
                </a:moveTo>
                <a:cubicBezTo>
                  <a:pt x="-3651" y="555977"/>
                  <a:pt x="-21290" y="383822"/>
                  <a:pt x="73255" y="262467"/>
                </a:cubicBezTo>
                <a:cubicBezTo>
                  <a:pt x="167800" y="141111"/>
                  <a:pt x="479655" y="47978"/>
                  <a:pt x="581255" y="0"/>
                </a:cubicBezTo>
              </a:path>
            </a:pathLst>
          </a:custGeom>
          <a:noFill/>
          <a:ln w="57150">
            <a:solidFill>
              <a:srgbClr val="00FFCC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矩形: 圓角 32">
            <a:extLst>
              <a:ext uri="{FF2B5EF4-FFF2-40B4-BE49-F238E27FC236}">
                <a16:creationId xmlns:a16="http://schemas.microsoft.com/office/drawing/2014/main" id="{E6FD784D-8CEC-4D7B-98DE-985DB695AE68}"/>
              </a:ext>
            </a:extLst>
          </p:cNvPr>
          <p:cNvSpPr/>
          <p:nvPr/>
        </p:nvSpPr>
        <p:spPr>
          <a:xfrm>
            <a:off x="9576440" y="3607018"/>
            <a:ext cx="1159934" cy="309263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28575">
            <a:solidFill>
              <a:srgbClr val="09B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rgbClr val="09B393"/>
                </a:solidFill>
              </a:rPr>
              <a:t>option1</a:t>
            </a:r>
            <a:endParaRPr lang="zh-TW" altLang="en-US" dirty="0">
              <a:solidFill>
                <a:srgbClr val="09B393"/>
              </a:solidFill>
            </a:endParaRPr>
          </a:p>
        </p:txBody>
      </p:sp>
      <p:sp>
        <p:nvSpPr>
          <p:cNvPr id="29" name="十字形 28">
            <a:extLst>
              <a:ext uri="{FF2B5EF4-FFF2-40B4-BE49-F238E27FC236}">
                <a16:creationId xmlns:a16="http://schemas.microsoft.com/office/drawing/2014/main" id="{733A841B-F5E9-4C75-A401-2BB8C08E9632}"/>
              </a:ext>
            </a:extLst>
          </p:cNvPr>
          <p:cNvSpPr/>
          <p:nvPr/>
        </p:nvSpPr>
        <p:spPr>
          <a:xfrm rot="18975614">
            <a:off x="9815335" y="3223381"/>
            <a:ext cx="493434" cy="502183"/>
          </a:xfrm>
          <a:prstGeom prst="plus">
            <a:avLst>
              <a:gd name="adj" fmla="val 38727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4" name="直線單箭頭接點 3">
            <a:extLst>
              <a:ext uri="{FF2B5EF4-FFF2-40B4-BE49-F238E27FC236}">
                <a16:creationId xmlns:a16="http://schemas.microsoft.com/office/drawing/2014/main" id="{983E784E-3C43-4D3C-B310-817BD85850FC}"/>
              </a:ext>
            </a:extLst>
          </p:cNvPr>
          <p:cNvCxnSpPr/>
          <p:nvPr/>
        </p:nvCxnSpPr>
        <p:spPr>
          <a:xfrm>
            <a:off x="9990036" y="2053943"/>
            <a:ext cx="473192" cy="932237"/>
          </a:xfrm>
          <a:prstGeom prst="straightConnector1">
            <a:avLst/>
          </a:prstGeom>
          <a:ln w="38100">
            <a:solidFill>
              <a:srgbClr val="09B3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63749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>
            <a:extLst>
              <a:ext uri="{FF2B5EF4-FFF2-40B4-BE49-F238E27FC236}">
                <a16:creationId xmlns:a16="http://schemas.microsoft.com/office/drawing/2014/main" id="{DD0536F0-BDE1-454F-B502-1FF26D9818F0}"/>
              </a:ext>
            </a:extLst>
          </p:cNvPr>
          <p:cNvSpPr/>
          <p:nvPr/>
        </p:nvSpPr>
        <p:spPr>
          <a:xfrm>
            <a:off x="-1" y="296333"/>
            <a:ext cx="10126133" cy="89501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A42BA068-AE82-4DCF-8B7E-D873E79418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733" y="110595"/>
            <a:ext cx="10515600" cy="1325563"/>
          </a:xfrm>
        </p:spPr>
        <p:txBody>
          <a:bodyPr/>
          <a:lstStyle/>
          <a:p>
            <a:r>
              <a:rPr lang="en-US" altLang="zh-TW" b="1" dirty="0">
                <a:solidFill>
                  <a:srgbClr val="00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Application on robot</a:t>
            </a:r>
            <a:endParaRPr lang="zh-TW" altLang="en-US" b="1" dirty="0">
              <a:solidFill>
                <a:srgbClr val="00FFC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箭號: ＞形 19">
            <a:extLst>
              <a:ext uri="{FF2B5EF4-FFF2-40B4-BE49-F238E27FC236}">
                <a16:creationId xmlns:a16="http://schemas.microsoft.com/office/drawing/2014/main" id="{50D61A48-283C-409E-AB22-3720BEF4EEFD}"/>
              </a:ext>
            </a:extLst>
          </p:cNvPr>
          <p:cNvSpPr/>
          <p:nvPr/>
        </p:nvSpPr>
        <p:spPr>
          <a:xfrm>
            <a:off x="897465" y="6516327"/>
            <a:ext cx="2853268" cy="339194"/>
          </a:xfrm>
          <a:prstGeom prst="chevron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Introduction</a:t>
            </a:r>
            <a:endParaRPr lang="zh-TW" altLang="en-US" sz="2400" dirty="0"/>
          </a:p>
        </p:txBody>
      </p:sp>
      <p:sp>
        <p:nvSpPr>
          <p:cNvPr id="24" name="箭號: ＞形 23">
            <a:extLst>
              <a:ext uri="{FF2B5EF4-FFF2-40B4-BE49-F238E27FC236}">
                <a16:creationId xmlns:a16="http://schemas.microsoft.com/office/drawing/2014/main" id="{D710B92A-19B8-4463-BE96-F86016F03530}"/>
              </a:ext>
            </a:extLst>
          </p:cNvPr>
          <p:cNvSpPr/>
          <p:nvPr/>
        </p:nvSpPr>
        <p:spPr>
          <a:xfrm>
            <a:off x="3479798" y="6516327"/>
            <a:ext cx="2853268" cy="339194"/>
          </a:xfrm>
          <a:prstGeom prst="chevron">
            <a:avLst/>
          </a:prstGeom>
          <a:solidFill>
            <a:schemeClr val="bg2">
              <a:lumMod val="50000"/>
            </a:schemeClr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Method</a:t>
            </a:r>
            <a:endParaRPr lang="zh-TW" altLang="en-US" sz="2400" dirty="0"/>
          </a:p>
        </p:txBody>
      </p:sp>
      <p:sp>
        <p:nvSpPr>
          <p:cNvPr id="25" name="箭號: ＞形 24">
            <a:extLst>
              <a:ext uri="{FF2B5EF4-FFF2-40B4-BE49-F238E27FC236}">
                <a16:creationId xmlns:a16="http://schemas.microsoft.com/office/drawing/2014/main" id="{D1FCFA40-44B0-43E3-82AF-A295D5ADED39}"/>
              </a:ext>
            </a:extLst>
          </p:cNvPr>
          <p:cNvSpPr/>
          <p:nvPr/>
        </p:nvSpPr>
        <p:spPr>
          <a:xfrm>
            <a:off x="6062131" y="6516327"/>
            <a:ext cx="2853268" cy="339194"/>
          </a:xfrm>
          <a:prstGeom prst="chevron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Result</a:t>
            </a:r>
            <a:endParaRPr lang="zh-TW" altLang="en-US" sz="2400" dirty="0"/>
          </a:p>
        </p:txBody>
      </p:sp>
      <p:sp>
        <p:nvSpPr>
          <p:cNvPr id="26" name="箭號: ＞形 25">
            <a:extLst>
              <a:ext uri="{FF2B5EF4-FFF2-40B4-BE49-F238E27FC236}">
                <a16:creationId xmlns:a16="http://schemas.microsoft.com/office/drawing/2014/main" id="{34F9BBEA-B05B-4A02-8559-3B7C61D76F3F}"/>
              </a:ext>
            </a:extLst>
          </p:cNvPr>
          <p:cNvSpPr/>
          <p:nvPr/>
        </p:nvSpPr>
        <p:spPr>
          <a:xfrm>
            <a:off x="8644464" y="6516327"/>
            <a:ext cx="2853268" cy="339194"/>
          </a:xfrm>
          <a:prstGeom prst="chevron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Conclusion</a:t>
            </a:r>
            <a:endParaRPr lang="zh-TW" altLang="en-US" sz="2400" dirty="0"/>
          </a:p>
        </p:txBody>
      </p:sp>
      <p:sp>
        <p:nvSpPr>
          <p:cNvPr id="21" name="投影片編號版面配置區 20">
            <a:extLst>
              <a:ext uri="{FF2B5EF4-FFF2-40B4-BE49-F238E27FC236}">
                <a16:creationId xmlns:a16="http://schemas.microsoft.com/office/drawing/2014/main" id="{0F821DD2-F4A2-48B8-B587-355641F09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17867" y="6390222"/>
            <a:ext cx="279400" cy="365125"/>
          </a:xfrm>
        </p:spPr>
        <p:txBody>
          <a:bodyPr/>
          <a:lstStyle/>
          <a:p>
            <a:fld id="{E595EBD0-53CB-4A76-B24E-6BC3F313E348}" type="slidenum">
              <a:rPr lang="zh-TW" altLang="en-US" smtClean="0"/>
              <a:t>7</a:t>
            </a:fld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D05A7397-338E-417C-A164-D5DB2A4CFE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8933" y="1462889"/>
            <a:ext cx="6265334" cy="4351338"/>
          </a:xfrm>
        </p:spPr>
        <p:txBody>
          <a:bodyPr/>
          <a:lstStyle/>
          <a:p>
            <a:pPr marL="0" indent="0">
              <a:buNone/>
            </a:pPr>
            <a:r>
              <a:rPr lang="en-US" altLang="zh-TW" sz="28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General Bicycle Model (GBM)</a:t>
            </a:r>
          </a:p>
          <a:p>
            <a:r>
              <a:rPr lang="en-US" altLang="zh-TW" sz="2400" b="1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Front wheel: steer / move </a:t>
            </a:r>
          </a:p>
          <a:p>
            <a:r>
              <a:rPr lang="en-US" altLang="zh-TW" sz="2400" b="1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Rear wheel: steer / move</a:t>
            </a:r>
          </a:p>
          <a:p>
            <a:pPr>
              <a:buFont typeface="Symbol" panose="05050102010706020507" pitchFamily="18" charset="2"/>
              <a:buChar char="Þ"/>
            </a:pPr>
            <a:r>
              <a:rPr lang="en-US" altLang="zh-TW" sz="2400" b="1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Move in any direction without changing it’s orientation!!</a:t>
            </a:r>
            <a:endParaRPr lang="zh-TW" altLang="en-US" sz="2400" b="1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CFC2BADC-EB7C-46ED-A34E-930FBC88DAAA}"/>
              </a:ext>
            </a:extLst>
          </p:cNvPr>
          <p:cNvGrpSpPr/>
          <p:nvPr/>
        </p:nvGrpSpPr>
        <p:grpSpPr>
          <a:xfrm>
            <a:off x="2148537" y="3773633"/>
            <a:ext cx="3702926" cy="2391644"/>
            <a:chOff x="2190870" y="3853137"/>
            <a:chExt cx="3702926" cy="2391644"/>
          </a:xfrm>
        </p:grpSpPr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84FD4227-D8F7-42FE-9A0C-2892F8B22B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33" t="11155" r="7875" b="4847"/>
            <a:stretch/>
          </p:blipFill>
          <p:spPr>
            <a:xfrm>
              <a:off x="2190870" y="3859469"/>
              <a:ext cx="3441460" cy="2385312"/>
            </a:xfrm>
            <a:prstGeom prst="rect">
              <a:avLst/>
            </a:prstGeom>
          </p:spPr>
        </p:pic>
        <p:sp>
          <p:nvSpPr>
            <p:cNvPr id="8" name="橢圓 7">
              <a:extLst>
                <a:ext uri="{FF2B5EF4-FFF2-40B4-BE49-F238E27FC236}">
                  <a16:creationId xmlns:a16="http://schemas.microsoft.com/office/drawing/2014/main" id="{A8164962-9448-44CB-9FD1-18DB88176784}"/>
                </a:ext>
              </a:extLst>
            </p:cNvPr>
            <p:cNvSpPr/>
            <p:nvPr/>
          </p:nvSpPr>
          <p:spPr>
            <a:xfrm>
              <a:off x="4486333" y="3859469"/>
              <a:ext cx="1034930" cy="1621634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D2386868-649A-4293-B429-2D8E7292343F}"/>
                </a:ext>
              </a:extLst>
            </p:cNvPr>
            <p:cNvSpPr txBox="1"/>
            <p:nvPr/>
          </p:nvSpPr>
          <p:spPr>
            <a:xfrm>
              <a:off x="4113799" y="5475277"/>
              <a:ext cx="17799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b="1" dirty="0">
                  <a:solidFill>
                    <a:srgbClr val="FF0000"/>
                  </a:solidFill>
                </a:rPr>
                <a:t>Front wheel</a:t>
              </a:r>
              <a:endParaRPr lang="zh-TW" alt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34" name="橢圓 33">
              <a:extLst>
                <a:ext uri="{FF2B5EF4-FFF2-40B4-BE49-F238E27FC236}">
                  <a16:creationId xmlns:a16="http://schemas.microsoft.com/office/drawing/2014/main" id="{8A1A645D-03A0-4CEE-8858-140C5A54DBBE}"/>
                </a:ext>
              </a:extLst>
            </p:cNvPr>
            <p:cNvSpPr/>
            <p:nvPr/>
          </p:nvSpPr>
          <p:spPr>
            <a:xfrm>
              <a:off x="2816402" y="3853137"/>
              <a:ext cx="773462" cy="1191144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7" name="文字方塊 36">
              <a:extLst>
                <a:ext uri="{FF2B5EF4-FFF2-40B4-BE49-F238E27FC236}">
                  <a16:creationId xmlns:a16="http://schemas.microsoft.com/office/drawing/2014/main" id="{41E204F4-42C9-4FA2-ABFE-99B25C225A26}"/>
                </a:ext>
              </a:extLst>
            </p:cNvPr>
            <p:cNvSpPr txBox="1"/>
            <p:nvPr/>
          </p:nvSpPr>
          <p:spPr>
            <a:xfrm>
              <a:off x="2450071" y="4995388"/>
              <a:ext cx="13302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b="1" dirty="0">
                  <a:solidFill>
                    <a:srgbClr val="FF0000"/>
                  </a:solidFill>
                </a:rPr>
                <a:t>rear wheel</a:t>
              </a:r>
              <a:endParaRPr lang="zh-TW" altLang="en-US" b="1" dirty="0">
                <a:solidFill>
                  <a:srgbClr val="FF0000"/>
                </a:solidFill>
              </a:endParaRPr>
            </a:p>
          </p:txBody>
        </p:sp>
      </p:grpSp>
      <p:pic>
        <p:nvPicPr>
          <p:cNvPr id="5" name="圖片 4">
            <a:extLst>
              <a:ext uri="{FF2B5EF4-FFF2-40B4-BE49-F238E27FC236}">
                <a16:creationId xmlns:a16="http://schemas.microsoft.com/office/drawing/2014/main" id="{C38F8BF3-49A1-4AE8-BC0D-AA0E4BF139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3468" y="1951027"/>
            <a:ext cx="3714750" cy="352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2641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>
            <a:extLst>
              <a:ext uri="{FF2B5EF4-FFF2-40B4-BE49-F238E27FC236}">
                <a16:creationId xmlns:a16="http://schemas.microsoft.com/office/drawing/2014/main" id="{DD0536F0-BDE1-454F-B502-1FF26D9818F0}"/>
              </a:ext>
            </a:extLst>
          </p:cNvPr>
          <p:cNvSpPr/>
          <p:nvPr/>
        </p:nvSpPr>
        <p:spPr>
          <a:xfrm>
            <a:off x="-1" y="296333"/>
            <a:ext cx="10126133" cy="89501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A42BA068-AE82-4DCF-8B7E-D873E79418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733" y="110595"/>
            <a:ext cx="10515600" cy="1325563"/>
          </a:xfrm>
        </p:spPr>
        <p:txBody>
          <a:bodyPr/>
          <a:lstStyle/>
          <a:p>
            <a:r>
              <a:rPr lang="en-US" altLang="zh-TW" b="1" dirty="0">
                <a:solidFill>
                  <a:srgbClr val="00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Experiment </a:t>
            </a:r>
            <a:endParaRPr lang="zh-TW" altLang="en-US" b="1" dirty="0">
              <a:solidFill>
                <a:srgbClr val="00FFC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箭號: ＞形 19">
            <a:extLst>
              <a:ext uri="{FF2B5EF4-FFF2-40B4-BE49-F238E27FC236}">
                <a16:creationId xmlns:a16="http://schemas.microsoft.com/office/drawing/2014/main" id="{50D61A48-283C-409E-AB22-3720BEF4EEFD}"/>
              </a:ext>
            </a:extLst>
          </p:cNvPr>
          <p:cNvSpPr/>
          <p:nvPr/>
        </p:nvSpPr>
        <p:spPr>
          <a:xfrm>
            <a:off x="897465" y="6516327"/>
            <a:ext cx="2853268" cy="339194"/>
          </a:xfrm>
          <a:prstGeom prst="chevron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Introduction</a:t>
            </a:r>
            <a:endParaRPr lang="zh-TW" altLang="en-US" sz="2400" dirty="0"/>
          </a:p>
        </p:txBody>
      </p:sp>
      <p:sp>
        <p:nvSpPr>
          <p:cNvPr id="24" name="箭號: ＞形 23">
            <a:extLst>
              <a:ext uri="{FF2B5EF4-FFF2-40B4-BE49-F238E27FC236}">
                <a16:creationId xmlns:a16="http://schemas.microsoft.com/office/drawing/2014/main" id="{D710B92A-19B8-4463-BE96-F86016F03530}"/>
              </a:ext>
            </a:extLst>
          </p:cNvPr>
          <p:cNvSpPr/>
          <p:nvPr/>
        </p:nvSpPr>
        <p:spPr>
          <a:xfrm>
            <a:off x="3479798" y="6516327"/>
            <a:ext cx="2853268" cy="339194"/>
          </a:xfrm>
          <a:prstGeom prst="chevron">
            <a:avLst/>
          </a:prstGeom>
          <a:solidFill>
            <a:schemeClr val="bg2">
              <a:lumMod val="50000"/>
            </a:schemeClr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Method</a:t>
            </a:r>
            <a:endParaRPr lang="zh-TW" altLang="en-US" sz="2400" dirty="0"/>
          </a:p>
        </p:txBody>
      </p:sp>
      <p:sp>
        <p:nvSpPr>
          <p:cNvPr id="25" name="箭號: ＞形 24">
            <a:extLst>
              <a:ext uri="{FF2B5EF4-FFF2-40B4-BE49-F238E27FC236}">
                <a16:creationId xmlns:a16="http://schemas.microsoft.com/office/drawing/2014/main" id="{D1FCFA40-44B0-43E3-82AF-A295D5ADED39}"/>
              </a:ext>
            </a:extLst>
          </p:cNvPr>
          <p:cNvSpPr/>
          <p:nvPr/>
        </p:nvSpPr>
        <p:spPr>
          <a:xfrm>
            <a:off x="6062131" y="6516327"/>
            <a:ext cx="2853268" cy="339194"/>
          </a:xfrm>
          <a:prstGeom prst="chevron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Result</a:t>
            </a:r>
            <a:endParaRPr lang="zh-TW" altLang="en-US" sz="2400" dirty="0"/>
          </a:p>
        </p:txBody>
      </p:sp>
      <p:sp>
        <p:nvSpPr>
          <p:cNvPr id="26" name="箭號: ＞形 25">
            <a:extLst>
              <a:ext uri="{FF2B5EF4-FFF2-40B4-BE49-F238E27FC236}">
                <a16:creationId xmlns:a16="http://schemas.microsoft.com/office/drawing/2014/main" id="{34F9BBEA-B05B-4A02-8559-3B7C61D76F3F}"/>
              </a:ext>
            </a:extLst>
          </p:cNvPr>
          <p:cNvSpPr/>
          <p:nvPr/>
        </p:nvSpPr>
        <p:spPr>
          <a:xfrm>
            <a:off x="8644464" y="6516327"/>
            <a:ext cx="2853268" cy="339194"/>
          </a:xfrm>
          <a:prstGeom prst="chevron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Conclusion</a:t>
            </a:r>
            <a:endParaRPr lang="zh-TW" altLang="en-US" sz="2400" dirty="0"/>
          </a:p>
        </p:txBody>
      </p:sp>
      <p:sp>
        <p:nvSpPr>
          <p:cNvPr id="21" name="投影片編號版面配置區 20">
            <a:extLst>
              <a:ext uri="{FF2B5EF4-FFF2-40B4-BE49-F238E27FC236}">
                <a16:creationId xmlns:a16="http://schemas.microsoft.com/office/drawing/2014/main" id="{0F821DD2-F4A2-48B8-B587-355641F09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17867" y="6390222"/>
            <a:ext cx="279400" cy="365125"/>
          </a:xfrm>
        </p:spPr>
        <p:txBody>
          <a:bodyPr/>
          <a:lstStyle/>
          <a:p>
            <a:fld id="{E595EBD0-53CB-4A76-B24E-6BC3F313E348}" type="slidenum">
              <a:rPr lang="zh-TW" altLang="en-US" smtClean="0"/>
              <a:t>8</a:t>
            </a:fld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D05A7397-338E-417C-A164-D5DB2A4CFE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8933" y="1621896"/>
            <a:ext cx="6519334" cy="4351338"/>
          </a:xfrm>
        </p:spPr>
        <p:txBody>
          <a:bodyPr/>
          <a:lstStyle/>
          <a:p>
            <a:pPr marL="0" indent="0">
              <a:buNone/>
            </a:pPr>
            <a:r>
              <a:rPr lang="en-US" altLang="zh-TW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Simulation in Python:</a:t>
            </a:r>
          </a:p>
          <a:p>
            <a:r>
              <a:rPr lang="en-US" altLang="zh-TW" sz="2400" b="1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Move the GBM from point A to point B</a:t>
            </a:r>
          </a:p>
          <a:p>
            <a:r>
              <a:rPr lang="en-US" altLang="zh-TW" sz="2400" b="1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Encounter obstacles in different directions and speeds</a:t>
            </a:r>
          </a:p>
          <a:p>
            <a:pPr marL="0" indent="0">
              <a:buNone/>
            </a:pPr>
            <a:r>
              <a:rPr lang="en-US" altLang="zh-TW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Assumption</a:t>
            </a:r>
            <a:r>
              <a:rPr lang="en-US" altLang="zh-TW" sz="24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:</a:t>
            </a:r>
          </a:p>
          <a:p>
            <a:r>
              <a:rPr lang="en-US" altLang="zh-TW" sz="2400" b="1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Move the GBM from point A to point B</a:t>
            </a:r>
          </a:p>
          <a:p>
            <a:pPr marL="0" indent="0">
              <a:buNone/>
            </a:pPr>
            <a:endParaRPr lang="en-US" altLang="zh-TW" sz="2400" b="1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08877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簡報3" id="{29015345-BE0B-49BE-A3B5-278FAF4F3E0E}" vid="{709EECB9-D451-4B24-AC3F-2EAD50F02D4E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簡報_微軟正黑字體</Template>
  <TotalTime>1489</TotalTime>
  <Words>269</Words>
  <Application>Microsoft Office PowerPoint</Application>
  <PresentationFormat>寬螢幕</PresentationFormat>
  <Paragraphs>98</Paragraphs>
  <Slides>8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8</vt:i4>
      </vt:variant>
    </vt:vector>
  </HeadingPairs>
  <TitlesOfParts>
    <vt:vector size="14" baseType="lpstr">
      <vt:lpstr>微軟正黑體</vt:lpstr>
      <vt:lpstr>Arial</vt:lpstr>
      <vt:lpstr>Calibri</vt:lpstr>
      <vt:lpstr>Cambria Math</vt:lpstr>
      <vt:lpstr>Symbol</vt:lpstr>
      <vt:lpstr>Office 佈景主題</vt:lpstr>
      <vt:lpstr>PowerPoint 簡報</vt:lpstr>
      <vt:lpstr>Mobile Robots &amp; Navigation</vt:lpstr>
      <vt:lpstr>Navigation System</vt:lpstr>
      <vt:lpstr>Navigation for Dynamic Environment</vt:lpstr>
      <vt:lpstr>Three steps in the method</vt:lpstr>
      <vt:lpstr>Three steps in the method</vt:lpstr>
      <vt:lpstr>Application on robot</vt:lpstr>
      <vt:lpstr>Experiment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SOLab</dc:creator>
  <cp:lastModifiedBy>wangia@solab.me.ntu.edu.tw</cp:lastModifiedBy>
  <cp:revision>39</cp:revision>
  <dcterms:created xsi:type="dcterms:W3CDTF">2024-11-19T08:44:32Z</dcterms:created>
  <dcterms:modified xsi:type="dcterms:W3CDTF">2024-11-21T12:35:10Z</dcterms:modified>
</cp:coreProperties>
</file>